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54"/>
  </p:notesMasterIdLst>
  <p:handoutMasterIdLst>
    <p:handoutMasterId r:id="rId55"/>
  </p:handoutMasterIdLst>
  <p:sldIdLst>
    <p:sldId id="286" r:id="rId2"/>
    <p:sldId id="347" r:id="rId3"/>
    <p:sldId id="346" r:id="rId4"/>
    <p:sldId id="354" r:id="rId5"/>
    <p:sldId id="348" r:id="rId6"/>
    <p:sldId id="349" r:id="rId7"/>
    <p:sldId id="295" r:id="rId8"/>
    <p:sldId id="310" r:id="rId9"/>
    <p:sldId id="311" r:id="rId10"/>
    <p:sldId id="312" r:id="rId11"/>
    <p:sldId id="313" r:id="rId12"/>
    <p:sldId id="314" r:id="rId13"/>
    <p:sldId id="315" r:id="rId14"/>
    <p:sldId id="316" r:id="rId15"/>
    <p:sldId id="317" r:id="rId16"/>
    <p:sldId id="318" r:id="rId17"/>
    <p:sldId id="319" r:id="rId18"/>
    <p:sldId id="320" r:id="rId19"/>
    <p:sldId id="355" r:id="rId20"/>
    <p:sldId id="321" r:id="rId21"/>
    <p:sldId id="322" r:id="rId22"/>
    <p:sldId id="323" r:id="rId23"/>
    <p:sldId id="324" r:id="rId24"/>
    <p:sldId id="325" r:id="rId25"/>
    <p:sldId id="326" r:id="rId26"/>
    <p:sldId id="327" r:id="rId27"/>
    <p:sldId id="328" r:id="rId28"/>
    <p:sldId id="329" r:id="rId29"/>
    <p:sldId id="331" r:id="rId30"/>
    <p:sldId id="330" r:id="rId31"/>
    <p:sldId id="333" r:id="rId32"/>
    <p:sldId id="332" r:id="rId33"/>
    <p:sldId id="335" r:id="rId34"/>
    <p:sldId id="342" r:id="rId35"/>
    <p:sldId id="339" r:id="rId36"/>
    <p:sldId id="334" r:id="rId37"/>
    <p:sldId id="336" r:id="rId38"/>
    <p:sldId id="340" r:id="rId39"/>
    <p:sldId id="337" r:id="rId40"/>
    <p:sldId id="343" r:id="rId41"/>
    <p:sldId id="338" r:id="rId42"/>
    <p:sldId id="358" r:id="rId43"/>
    <p:sldId id="357" r:id="rId44"/>
    <p:sldId id="356" r:id="rId45"/>
    <p:sldId id="341" r:id="rId46"/>
    <p:sldId id="344" r:id="rId47"/>
    <p:sldId id="345" r:id="rId48"/>
    <p:sldId id="359" r:id="rId49"/>
    <p:sldId id="277" r:id="rId50"/>
    <p:sldId id="350" r:id="rId51"/>
    <p:sldId id="351" r:id="rId52"/>
    <p:sldId id="352"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5E09"/>
    <a:srgbClr val="F0A5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5" autoAdjust="0"/>
    <p:restoredTop sz="94624" autoAdjust="0"/>
  </p:normalViewPr>
  <p:slideViewPr>
    <p:cSldViewPr>
      <p:cViewPr>
        <p:scale>
          <a:sx n="75" d="100"/>
          <a:sy n="75"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694"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F607D7F5-5448-4B13-AD28-7A81525780D7}" type="datetimeFigureOut">
              <a:rPr lang="en-US"/>
              <a:pPr>
                <a:defRPr/>
              </a:pPr>
              <a:t>8/12/2012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C679FA91-FDF7-4023-87F4-A4AFB1BCF40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4824EF65-9511-40E8-84F1-4DF95A1D0F40}" type="datetimeFigureOut">
              <a:rPr lang="en-US"/>
              <a:pPr>
                <a:defRPr/>
              </a:pPr>
              <a:t>8/12/2012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6D17E1E4-25D8-4291-B5EB-2123DED8D47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1143000" y="684213"/>
            <a:ext cx="4572000" cy="3429000"/>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F540AA-54A1-4411-B919-E0C71A58B5B0}"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DE8488-1DBB-4527-89D9-8BE3FADE4822}" type="slidenum">
              <a:rPr lang="en-US"/>
              <a:pPr/>
              <a:t>42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DE8488-1DBB-4527-89D9-8BE3FADE4822}" type="slidenum">
              <a:rPr lang="en-US"/>
              <a:pPr/>
              <a:t>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9045173A-3817-4FED-9930-B118127576F5}" type="datetimeFigureOut">
              <a:rPr lang="en-US"/>
              <a:pPr>
                <a:defRPr/>
              </a:pPr>
              <a:t>8/12/2012</a:t>
            </a:fld>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IN"/>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D1DF4D16-DA5B-4464-904F-9C06DF0072E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10" descr="analyse india logo.jpg"/>
          <p:cNvPicPr>
            <a:picLocks noChangeAspect="1"/>
          </p:cNvPicPr>
          <p:nvPr userDrawn="1"/>
        </p:nvPicPr>
        <p:blipFill>
          <a:blip r:embed="rId2"/>
          <a:srcRect/>
          <a:stretch>
            <a:fillRect/>
          </a:stretch>
        </p:blipFill>
        <p:spPr bwMode="auto">
          <a:xfrm>
            <a:off x="7704138" y="5867400"/>
            <a:ext cx="1439862"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Click to edit Master title style</a:t>
            </a:r>
            <a:endParaRPr lang="en-IN" dirty="0"/>
          </a:p>
        </p:txBody>
      </p:sp>
      <p:sp>
        <p:nvSpPr>
          <p:cNvPr id="4" name="Date Placeholder 2"/>
          <p:cNvSpPr>
            <a:spLocks noGrp="1"/>
          </p:cNvSpPr>
          <p:nvPr>
            <p:ph type="dt" sz="half" idx="10"/>
          </p:nvPr>
        </p:nvSpPr>
        <p:spPr/>
        <p:txBody>
          <a:bodyPr/>
          <a:lstStyle>
            <a:lvl1pPr>
              <a:defRPr/>
            </a:lvl1pPr>
          </a:lstStyle>
          <a:p>
            <a:pPr>
              <a:defRPr/>
            </a:pPr>
            <a:fld id="{987ADD6D-A01F-4C44-962C-D8BE8A6EEC2F}" type="datetimeFigureOut">
              <a:rPr lang="en-US"/>
              <a:pPr>
                <a:defRPr/>
              </a:pPr>
              <a:t>8/12/2012</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IN"/>
          </a:p>
        </p:txBody>
      </p:sp>
      <p:sp>
        <p:nvSpPr>
          <p:cNvPr id="6" name="Slide Number Placeholder 4"/>
          <p:cNvSpPr>
            <a:spLocks noGrp="1"/>
          </p:cNvSpPr>
          <p:nvPr>
            <p:ph type="sldNum" sz="quarter" idx="12"/>
          </p:nvPr>
        </p:nvSpPr>
        <p:spPr/>
        <p:txBody>
          <a:bodyPr/>
          <a:lstStyle>
            <a:lvl1pPr>
              <a:defRPr/>
            </a:lvl1pPr>
          </a:lstStyle>
          <a:p>
            <a:pPr>
              <a:defRPr/>
            </a:pPr>
            <a:fld id="{487B038B-7D28-488B-A762-7D099211A6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49D6473-C3D8-4889-83C7-BAC3C747796C}" type="datetimeFigureOut">
              <a:rPr lang="en-US"/>
              <a:pPr>
                <a:defRPr/>
              </a:pPr>
              <a:t>8/12/2012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IN"/>
          </a:p>
        </p:txBody>
      </p:sp>
      <p:sp>
        <p:nvSpPr>
          <p:cNvPr id="6" name="Slide Number Placeholder 17"/>
          <p:cNvSpPr>
            <a:spLocks noGrp="1"/>
          </p:cNvSpPr>
          <p:nvPr>
            <p:ph type="sldNum" sz="quarter" idx="12"/>
          </p:nvPr>
        </p:nvSpPr>
        <p:spPr/>
        <p:txBody>
          <a:bodyPr/>
          <a:lstStyle>
            <a:lvl1pPr>
              <a:defRPr/>
            </a:lvl1pPr>
          </a:lstStyle>
          <a:p>
            <a:pPr>
              <a:defRPr/>
            </a:pPr>
            <a:fld id="{AB0941E3-6BF7-47DF-9D7D-A9CE49E929E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9080E57-8B8F-4629-900C-1F41C9D23699}" type="datetimeFigureOut">
              <a:rPr lang="en-US"/>
              <a:pPr>
                <a:defRPr/>
              </a:pPr>
              <a:t>8/12/2012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IN"/>
          </a:p>
        </p:txBody>
      </p:sp>
      <p:sp>
        <p:nvSpPr>
          <p:cNvPr id="6" name="Slide Number Placeholder 17"/>
          <p:cNvSpPr>
            <a:spLocks noGrp="1"/>
          </p:cNvSpPr>
          <p:nvPr>
            <p:ph type="sldNum" sz="quarter" idx="12"/>
          </p:nvPr>
        </p:nvSpPr>
        <p:spPr/>
        <p:txBody>
          <a:bodyPr/>
          <a:lstStyle>
            <a:lvl1pPr>
              <a:defRPr/>
            </a:lvl1pPr>
          </a:lstStyle>
          <a:p>
            <a:pPr>
              <a:defRPr/>
            </a:pPr>
            <a:fld id="{5C7C1F48-210F-4D34-8032-124909130ED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74282" tIns="37141" rIns="74282" bIns="37141"/>
          <a:lstStyle>
            <a:lvl1pPr algn="ctr">
              <a:defRPr sz="2600" b="1" baseline="0">
                <a:solidFill>
                  <a:schemeClr val="accent1">
                    <a:lumMod val="75000"/>
                  </a:schemeClr>
                </a:solidFill>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 y="1285875"/>
            <a:ext cx="9143999" cy="4929188"/>
          </a:xfrm>
        </p:spPr>
        <p:txBody>
          <a:bodyPr/>
          <a:lstStyle>
            <a:lvl1pPr>
              <a:defRPr sz="1700" b="1">
                <a:solidFill>
                  <a:srgbClr val="C00000"/>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p:spPr>
        <p:txBody>
          <a:bodyPr lIns="74282" tIns="37141" rIns="74282" bIns="37141"/>
          <a:lstStyle>
            <a:lvl1pPr>
              <a:defRPr dirty="0"/>
            </a:lvl1pPr>
          </a:lstStyle>
          <a:p>
            <a:pPr>
              <a:defRPr/>
            </a:pPr>
            <a:endParaRPr lang="en-IN"/>
          </a:p>
        </p:txBody>
      </p:sp>
      <p:sp>
        <p:nvSpPr>
          <p:cNvPr id="6" name="Footer Placeholder 5"/>
          <p:cNvSpPr>
            <a:spLocks noGrp="1"/>
          </p:cNvSpPr>
          <p:nvPr>
            <p:ph type="ftr" sz="quarter" idx="11"/>
          </p:nvPr>
        </p:nvSpPr>
        <p:spPr>
          <a:xfrm>
            <a:off x="3124200" y="6356350"/>
            <a:ext cx="2895600" cy="365125"/>
          </a:xfrm>
        </p:spPr>
        <p:txBody>
          <a:bodyPr/>
          <a:lstStyle>
            <a:lvl1pPr>
              <a:defRPr dirty="0"/>
            </a:lvl1pPr>
          </a:lstStyle>
          <a:p>
            <a:pPr>
              <a:defRPr/>
            </a:pPr>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extLst/>
          </a:lstStyle>
          <a:p>
            <a:pPr>
              <a:defRPr/>
            </a:pPr>
            <a:endParaRPr lang="en-IN"/>
          </a:p>
        </p:txBody>
      </p:sp>
      <p:sp>
        <p:nvSpPr>
          <p:cNvPr id="5" name="Footer Placeholder 4"/>
          <p:cNvSpPr>
            <a:spLocks noGrp="1"/>
          </p:cNvSpPr>
          <p:nvPr>
            <p:ph type="ftr" sz="quarter" idx="11"/>
          </p:nvPr>
        </p:nvSpPr>
        <p:spPr/>
        <p:txBody>
          <a:bodyPr/>
          <a:lstStyle>
            <a:lvl1pPr>
              <a:defRPr/>
            </a:lvl1pPr>
            <a:extLst/>
          </a:lstStyle>
          <a:p>
            <a:pPr>
              <a:defRPr/>
            </a:pPr>
            <a:endParaRPr lang="en-IN"/>
          </a:p>
        </p:txBody>
      </p:sp>
      <p:sp>
        <p:nvSpPr>
          <p:cNvPr id="6" name="Slide Number Placeholder 5"/>
          <p:cNvSpPr>
            <a:spLocks noGrp="1"/>
          </p:cNvSpPr>
          <p:nvPr>
            <p:ph type="sldNum" sz="quarter" idx="12"/>
          </p:nvPr>
        </p:nvSpPr>
        <p:spPr/>
        <p:txBody>
          <a:bodyPr/>
          <a:lstStyle>
            <a:lvl1pPr>
              <a:defRPr/>
            </a:lvl1pPr>
            <a:extLst/>
          </a:lstStyle>
          <a:p>
            <a:pPr>
              <a:defRPr/>
            </a:pPr>
            <a:fld id="{68CA8DC2-0CB7-42F0-B2DA-7F47A8BD611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07D4C61-4207-4772-B6FE-F7F58041AA89}" type="datetimeFigureOut">
              <a:rPr lang="en-US"/>
              <a:pPr>
                <a:defRPr/>
              </a:pPr>
              <a:t>8/12/2012</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IN"/>
          </a:p>
        </p:txBody>
      </p:sp>
      <p:sp>
        <p:nvSpPr>
          <p:cNvPr id="8" name="Slide Number Placeholder 5"/>
          <p:cNvSpPr>
            <a:spLocks noGrp="1"/>
          </p:cNvSpPr>
          <p:nvPr>
            <p:ph type="sldNum" sz="quarter" idx="12"/>
          </p:nvPr>
        </p:nvSpPr>
        <p:spPr/>
        <p:txBody>
          <a:bodyPr/>
          <a:lstStyle>
            <a:lvl1pPr>
              <a:defRPr/>
            </a:lvl1pPr>
            <a:extLst/>
          </a:lstStyle>
          <a:p>
            <a:pPr>
              <a:defRPr/>
            </a:pPr>
            <a:fld id="{0635E7B6-0537-49F5-A1D1-1EBF5B6D168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34383949-E9FB-44A5-A4EC-1425C0EDB637}" type="datetimeFigureOut">
              <a:rPr lang="en-US"/>
              <a:pPr>
                <a:defRPr/>
              </a:pPr>
              <a:t>8/12/2012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lvl1pPr>
            <a:extLst/>
          </a:lstStyle>
          <a:p>
            <a:pPr>
              <a:defRPr/>
            </a:pPr>
            <a:fld id="{8E93B71E-0A5B-4515-B306-E915E76753C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220273BB-1B20-4AA1-960B-0022573A3770}" type="datetimeFigureOut">
              <a:rPr lang="en-US"/>
              <a:pPr>
                <a:defRPr/>
              </a:pPr>
              <a:t>8/12/2012</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IN"/>
          </a:p>
        </p:txBody>
      </p:sp>
      <p:sp>
        <p:nvSpPr>
          <p:cNvPr id="9" name="Slide Number Placeholder 8"/>
          <p:cNvSpPr>
            <a:spLocks noGrp="1"/>
          </p:cNvSpPr>
          <p:nvPr>
            <p:ph type="sldNum" sz="quarter" idx="12"/>
          </p:nvPr>
        </p:nvSpPr>
        <p:spPr/>
        <p:txBody>
          <a:bodyPr/>
          <a:lstStyle>
            <a:lvl1pPr>
              <a:defRPr/>
            </a:lvl1pPr>
            <a:extLst/>
          </a:lstStyle>
          <a:p>
            <a:pPr>
              <a:defRPr/>
            </a:pPr>
            <a:fld id="{53F1A7E6-313D-4D11-8928-892338CC50D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84C09112-A55D-4C80-9069-EE0BD7A13B1C}" type="datetimeFigureOut">
              <a:rPr lang="en-US"/>
              <a:pPr>
                <a:defRPr/>
              </a:pPr>
              <a:t>8/12/2012</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IN"/>
          </a:p>
        </p:txBody>
      </p:sp>
      <p:sp>
        <p:nvSpPr>
          <p:cNvPr id="5" name="Slide Number Placeholder 4"/>
          <p:cNvSpPr>
            <a:spLocks noGrp="1"/>
          </p:cNvSpPr>
          <p:nvPr>
            <p:ph type="sldNum" sz="quarter" idx="12"/>
          </p:nvPr>
        </p:nvSpPr>
        <p:spPr/>
        <p:txBody>
          <a:bodyPr/>
          <a:lstStyle>
            <a:lvl1pPr>
              <a:defRPr/>
            </a:lvl1pPr>
            <a:extLst/>
          </a:lstStyle>
          <a:p>
            <a:pPr>
              <a:defRPr/>
            </a:pPr>
            <a:fld id="{EF4C764D-E827-4C2A-B22A-3217AD885CC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C5126C7-7348-4AF7-BA89-4C47C8BD88F9}" type="datetimeFigureOut">
              <a:rPr lang="en-US"/>
              <a:pPr>
                <a:defRPr/>
              </a:pPr>
              <a:t>8/12/2012</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IN"/>
          </a:p>
        </p:txBody>
      </p:sp>
      <p:sp>
        <p:nvSpPr>
          <p:cNvPr id="4" name="Slide Number Placeholder 17"/>
          <p:cNvSpPr>
            <a:spLocks noGrp="1"/>
          </p:cNvSpPr>
          <p:nvPr>
            <p:ph type="sldNum" sz="quarter" idx="12"/>
          </p:nvPr>
        </p:nvSpPr>
        <p:spPr/>
        <p:txBody>
          <a:bodyPr/>
          <a:lstStyle>
            <a:lvl1pPr>
              <a:defRPr/>
            </a:lvl1pPr>
          </a:lstStyle>
          <a:p>
            <a:pPr>
              <a:defRPr/>
            </a:pPr>
            <a:fld id="{8AFBEBD8-0B02-4BDA-8CA3-548D8CCF0DD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34EF4277-82A3-47B2-A2A5-CD39A0F2D877}" type="datetimeFigureOut">
              <a:rPr lang="en-US"/>
              <a:pPr>
                <a:defRPr/>
              </a:pPr>
              <a:t>8/12/2012</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lvl1pPr>
            <a:extLst/>
          </a:lstStyle>
          <a:p>
            <a:pPr>
              <a:defRPr/>
            </a:pPr>
            <a:fld id="{83004FAF-C7B4-4AB7-A628-AFED63D16FE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dirty="0" smtClean="0"/>
              <a:t>Click to edit Master title style</a:t>
            </a:r>
            <a:endParaRPr lang="en-US" dirty="0"/>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B1B3E90F-C477-47E9-9764-AA7FB981D721}" type="datetimeFigureOut">
              <a:rPr lang="en-US"/>
              <a:pPr>
                <a:defRPr/>
              </a:pPr>
              <a:t>8/12/2012</a:t>
            </a:fld>
            <a:endParaRPr lang="en-US" dirty="0"/>
          </a:p>
        </p:txBody>
      </p:sp>
      <p:sp>
        <p:nvSpPr>
          <p:cNvPr id="12" name="Footer Placeholder 5"/>
          <p:cNvSpPr>
            <a:spLocks noGrp="1"/>
          </p:cNvSpPr>
          <p:nvPr>
            <p:ph type="ftr" sz="quarter" idx="11"/>
          </p:nvPr>
        </p:nvSpPr>
        <p:spPr/>
        <p:txBody>
          <a:bodyPr/>
          <a:lstStyle>
            <a:lvl1pPr>
              <a:defRPr dirty="0">
                <a:solidFill>
                  <a:schemeClr val="tx1"/>
                </a:solidFill>
              </a:defRPr>
            </a:lvl1pPr>
            <a:extLst/>
          </a:lstStyle>
          <a:p>
            <a:pPr>
              <a:defRPr/>
            </a:pPr>
            <a:endParaRPr lang="en-IN"/>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8AE9960F-1FE7-4157-B147-1BC0CE4F09F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schemeClr val="tx1"/>
                </a:solidFill>
                <a:cs typeface="+mn-cs"/>
              </a:defRPr>
            </a:lvl1pPr>
            <a:extLst/>
          </a:lstStyle>
          <a:p>
            <a:pPr>
              <a:defRPr/>
            </a:pPr>
            <a:fld id="{FD5CA03B-F9BF-4B71-9B13-0147CA76C200}" type="datetimeFigureOut">
              <a:rPr lang="en-US"/>
              <a:pPr>
                <a:defRPr/>
              </a:pPr>
              <a:t>8/12/2012</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IN"/>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cs typeface="+mn-cs"/>
              </a:defRPr>
            </a:lvl1pPr>
            <a:extLst/>
          </a:lstStyle>
          <a:p>
            <a:pPr>
              <a:defRPr/>
            </a:pPr>
            <a:fld id="{5870C6C4-6EF6-49A6-9424-70C8E7D319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697" r:id="rId7"/>
    <p:sldLayoutId id="2147483706" r:id="rId8"/>
    <p:sldLayoutId id="2147483707" r:id="rId9"/>
    <p:sldLayoutId id="2147483708" r:id="rId10"/>
    <p:sldLayoutId id="2147483698" r:id="rId11"/>
    <p:sldLayoutId id="2147483699" r:id="rId12"/>
    <p:sldLayoutId id="2147483709" r:id="rId13"/>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alyseindia.com/"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hyperlink" Target="http://www.nooreshtech.co.in/"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4.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6.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7.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8.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9.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0.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1.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2.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4.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6.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7.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hyperlink" Target="https://docs.google.com/a/analyseindia.com/spreadsheet/viewform?fromEmail=true&amp;formkey=dDhBSWdIS1NDU1lQVHN4U1dUeTNMYUE6MQ" TargetMode="Externa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hyperlink" Target="mailto:nsfidai@analyseindia.com" TargetMode="External"/><Relationship Id="rId2" Type="http://schemas.openxmlformats.org/officeDocument/2006/relationships/hyperlink" Target="mailto:nooreshtech@analyseindia.com" TargetMode="External"/><Relationship Id="rId1" Type="http://schemas.openxmlformats.org/officeDocument/2006/relationships/slideLayout" Target="../slideLayouts/slideLayout2.xml"/><Relationship Id="rId5" Type="http://schemas.openxmlformats.org/officeDocument/2006/relationships/hyperlink" Target="mailto:shams@analyseindia.com" TargetMode="External"/><Relationship Id="rId4" Type="http://schemas.openxmlformats.org/officeDocument/2006/relationships/hyperlink" Target="mailto:ankit@analyseindia.co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analyseindia.com/legals.php" TargetMode="External"/><Relationship Id="rId2" Type="http://schemas.openxmlformats.org/officeDocument/2006/relationships/hyperlink" Target="http://www.analyseindia.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33400" y="2819400"/>
            <a:ext cx="8229600" cy="1143000"/>
          </a:xfrm>
          <a:ln w="15875"/>
          <a:effectLst>
            <a:outerShdw blurRad="50800" dist="12700" algn="l" rotWithShape="0">
              <a:prstClr val="black">
                <a:alpha val="40000"/>
              </a:prstClr>
            </a:outerShdw>
          </a:effectLst>
        </p:spPr>
        <p:txBody>
          <a:bodyPr lIns="74273" tIns="37137" rIns="74273" bIns="37137"/>
          <a:lstStyle/>
          <a:p>
            <a:pPr fontAlgn="auto">
              <a:spcAft>
                <a:spcPts val="0"/>
              </a:spcAft>
              <a:defRPr/>
            </a:pPr>
            <a:r>
              <a:rPr lang="en-US" altLang="zh-CN" sz="3200" dirty="0" smtClean="0">
                <a:ln w="9000" cmpd="sng">
                  <a:noFill/>
                  <a:prstDash val="solid"/>
                </a:ln>
                <a:solidFill>
                  <a:schemeClr val="accent6"/>
                </a:solidFill>
                <a:latin typeface="+mn-lt"/>
                <a:ea typeface="+mn-ea"/>
                <a:cs typeface="+mn-cs"/>
              </a:rPr>
              <a:t>Indian Equity Markets – Forget The Past !</a:t>
            </a:r>
            <a:endParaRPr lang="en-IN" altLang="zh-CN" sz="3200" dirty="0">
              <a:ln w="9000" cmpd="sng">
                <a:noFill/>
                <a:prstDash val="solid"/>
              </a:ln>
              <a:solidFill>
                <a:schemeClr val="accent6"/>
              </a:solidFill>
              <a:latin typeface="+mn-lt"/>
              <a:ea typeface="+mn-ea"/>
              <a:cs typeface="+mn-cs"/>
            </a:endParaRPr>
          </a:p>
        </p:txBody>
      </p:sp>
      <p:sp>
        <p:nvSpPr>
          <p:cNvPr id="12291" name="TextBox 2"/>
          <p:cNvSpPr txBox="1">
            <a:spLocks noChangeArrowheads="1"/>
          </p:cNvSpPr>
          <p:nvPr/>
        </p:nvSpPr>
        <p:spPr bwMode="auto">
          <a:xfrm>
            <a:off x="5076825" y="6448425"/>
            <a:ext cx="3529013" cy="344488"/>
          </a:xfrm>
          <a:prstGeom prst="rect">
            <a:avLst/>
          </a:prstGeom>
          <a:noFill/>
          <a:ln w="9525">
            <a:noFill/>
            <a:miter lim="800000"/>
            <a:headEnd/>
            <a:tailEnd/>
          </a:ln>
        </p:spPr>
        <p:txBody>
          <a:bodyPr lIns="66662" tIns="33330" rIns="66662" bIns="33330">
            <a:spAutoFit/>
          </a:bodyPr>
          <a:lstStyle/>
          <a:p>
            <a:r>
              <a:rPr lang="en-US"/>
              <a:t>August 8. 2012</a:t>
            </a:r>
          </a:p>
        </p:txBody>
      </p:sp>
      <p:sp>
        <p:nvSpPr>
          <p:cNvPr id="6" name="Title 1"/>
          <p:cNvSpPr txBox="1">
            <a:spLocks/>
          </p:cNvSpPr>
          <p:nvPr/>
        </p:nvSpPr>
        <p:spPr>
          <a:xfrm>
            <a:off x="504825" y="4267201"/>
            <a:ext cx="8207375" cy="1073150"/>
          </a:xfrm>
          <a:prstGeom prst="rect">
            <a:avLst/>
          </a:prstGeom>
          <a:noFill/>
          <a:ln w="15875">
            <a:noFill/>
          </a:ln>
          <a:effectLst>
            <a:outerShdw blurRad="50800" dist="12700" algn="l" rotWithShape="0">
              <a:prstClr val="black">
                <a:alpha val="40000"/>
              </a:prstClr>
            </a:outerShdw>
          </a:effectLst>
        </p:spPr>
        <p:txBody>
          <a:bodyPr lIns="74273" tIns="37137" rIns="74273" bIns="37137" anchor="ctr"/>
          <a:lstStyle/>
          <a:p>
            <a:pPr algn="ctr" defTabSz="666614" fontAlgn="auto">
              <a:spcAft>
                <a:spcPts val="0"/>
              </a:spcAft>
              <a:defRPr/>
            </a:pPr>
            <a:r>
              <a:rPr lang="en-US" altLang="zh-CN" sz="2600" b="1" dirty="0" err="1">
                <a:ln w="9000" cmpd="sng">
                  <a:noFill/>
                  <a:prstDash val="solid"/>
                </a:ln>
                <a:solidFill>
                  <a:schemeClr val="accent6"/>
                </a:solidFill>
                <a:latin typeface="+mn-lt"/>
                <a:cs typeface="+mn-cs"/>
              </a:rPr>
              <a:t>Nooresh</a:t>
            </a:r>
            <a:r>
              <a:rPr lang="en-US" altLang="zh-CN" sz="2600" b="1" dirty="0">
                <a:ln w="9000" cmpd="sng">
                  <a:noFill/>
                  <a:prstDash val="solid"/>
                </a:ln>
                <a:solidFill>
                  <a:schemeClr val="accent6"/>
                </a:solidFill>
                <a:latin typeface="+mn-lt"/>
                <a:cs typeface="+mn-cs"/>
              </a:rPr>
              <a:t> </a:t>
            </a:r>
            <a:r>
              <a:rPr lang="en-US" altLang="zh-CN" sz="2600" b="1" dirty="0" err="1" smtClean="0">
                <a:ln w="9000" cmpd="sng">
                  <a:noFill/>
                  <a:prstDash val="solid"/>
                </a:ln>
                <a:solidFill>
                  <a:schemeClr val="accent6"/>
                </a:solidFill>
                <a:latin typeface="+mn-lt"/>
                <a:cs typeface="+mn-cs"/>
              </a:rPr>
              <a:t>Merani</a:t>
            </a:r>
            <a:endParaRPr lang="en-US" altLang="zh-CN" sz="2600" b="1" dirty="0" smtClean="0">
              <a:ln w="9000" cmpd="sng">
                <a:noFill/>
                <a:prstDash val="solid"/>
              </a:ln>
              <a:solidFill>
                <a:schemeClr val="accent6"/>
              </a:solidFill>
              <a:latin typeface="+mn-lt"/>
              <a:cs typeface="+mn-cs"/>
            </a:endParaRPr>
          </a:p>
          <a:p>
            <a:pPr algn="ctr" defTabSz="666614" fontAlgn="auto">
              <a:spcAft>
                <a:spcPts val="0"/>
              </a:spcAft>
              <a:defRPr/>
            </a:pPr>
            <a:r>
              <a:rPr lang="en-US" altLang="zh-CN" sz="1600" b="1" dirty="0" smtClean="0">
                <a:ln w="9000" cmpd="sng">
                  <a:noFill/>
                  <a:prstDash val="solid"/>
                </a:ln>
                <a:solidFill>
                  <a:schemeClr val="accent6"/>
                </a:solidFill>
                <a:latin typeface="+mn-lt"/>
                <a:cs typeface="+mn-cs"/>
                <a:hlinkClick r:id="rId3"/>
              </a:rPr>
              <a:t>www.analyseindia.com</a:t>
            </a:r>
            <a:r>
              <a:rPr lang="en-US" altLang="zh-CN" sz="1600" b="1" dirty="0" smtClean="0">
                <a:ln w="9000" cmpd="sng">
                  <a:noFill/>
                  <a:prstDash val="solid"/>
                </a:ln>
                <a:solidFill>
                  <a:schemeClr val="accent6"/>
                </a:solidFill>
                <a:latin typeface="+mn-lt"/>
                <a:cs typeface="+mn-cs"/>
              </a:rPr>
              <a:t>     </a:t>
            </a:r>
            <a:r>
              <a:rPr lang="en-US" altLang="zh-CN" sz="1600" b="1" dirty="0" smtClean="0">
                <a:ln w="9000" cmpd="sng">
                  <a:noFill/>
                  <a:prstDash val="solid"/>
                </a:ln>
                <a:solidFill>
                  <a:schemeClr val="accent6"/>
                </a:solidFill>
                <a:latin typeface="+mn-lt"/>
                <a:cs typeface="+mn-cs"/>
                <a:hlinkClick r:id="rId4"/>
              </a:rPr>
              <a:t>www.nooreshtech.co.in</a:t>
            </a:r>
            <a:r>
              <a:rPr lang="en-US" altLang="zh-CN" sz="1600" b="1" dirty="0" smtClean="0">
                <a:ln w="9000" cmpd="sng">
                  <a:noFill/>
                  <a:prstDash val="solid"/>
                </a:ln>
                <a:solidFill>
                  <a:schemeClr val="accent6"/>
                </a:solidFill>
                <a:latin typeface="+mn-lt"/>
                <a:cs typeface="+mn-cs"/>
              </a:rPr>
              <a:t>   </a:t>
            </a:r>
            <a:endParaRPr lang="en-US" altLang="zh-CN" sz="1600" b="1" dirty="0">
              <a:ln w="9000" cmpd="sng">
                <a:noFill/>
                <a:prstDash val="solid"/>
              </a:ln>
              <a:solidFill>
                <a:schemeClr val="accent6"/>
              </a:solidFill>
              <a:latin typeface="+mn-lt"/>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CNX </a:t>
            </a:r>
            <a:r>
              <a:rPr lang="en-US" dirty="0" err="1" smtClean="0"/>
              <a:t>Defty</a:t>
            </a:r>
            <a:r>
              <a:rPr lang="en-US" dirty="0" smtClean="0"/>
              <a:t> – Double Bottoms at 61.8% retracement</a:t>
            </a:r>
            <a:endParaRPr lang="en-US" dirty="0"/>
          </a:p>
        </p:txBody>
      </p:sp>
      <p:sp>
        <p:nvSpPr>
          <p:cNvPr id="16387" name="Content Placeholder 9"/>
          <p:cNvSpPr>
            <a:spLocks noGrp="1"/>
          </p:cNvSpPr>
          <p:nvPr>
            <p:ph sz="half" idx="2"/>
          </p:nvPr>
        </p:nvSpPr>
        <p:spPr>
          <a:xfrm>
            <a:off x="0" y="1285875"/>
            <a:ext cx="9144000" cy="4929188"/>
          </a:xfrm>
        </p:spPr>
        <p:txBody>
          <a:bodyPr/>
          <a:lstStyle/>
          <a:p>
            <a:endParaRPr lang="en-IN" smtClean="0"/>
          </a:p>
        </p:txBody>
      </p:sp>
      <p:pic>
        <p:nvPicPr>
          <p:cNvPr id="4" name="Picture 3" descr="Defty.png"/>
          <p:cNvPicPr>
            <a:picLocks noChangeAspect="1"/>
          </p:cNvPicPr>
          <p:nvPr/>
        </p:nvPicPr>
        <p:blipFill>
          <a:blip r:embed="rId2"/>
          <a:stretch>
            <a:fillRect/>
          </a:stretch>
        </p:blipFill>
        <p:spPr>
          <a:xfrm>
            <a:off x="0" y="1252538"/>
            <a:ext cx="9144000" cy="4352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5" name="Straight Connector 4"/>
          <p:cNvCxnSpPr/>
          <p:nvPr/>
        </p:nvCxnSpPr>
        <p:spPr>
          <a:xfrm>
            <a:off x="4572000" y="2057400"/>
            <a:ext cx="4267200" cy="15240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7" name="Down Arrow 6"/>
          <p:cNvSpPr/>
          <p:nvPr/>
        </p:nvSpPr>
        <p:spPr>
          <a:xfrm rot="10800000">
            <a:off x="6553200" y="39624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Down Arrow 7"/>
          <p:cNvSpPr/>
          <p:nvPr/>
        </p:nvSpPr>
        <p:spPr>
          <a:xfrm rot="10800000">
            <a:off x="7315200" y="39624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ounded Rectangular Callout 8"/>
          <p:cNvSpPr/>
          <p:nvPr/>
        </p:nvSpPr>
        <p:spPr>
          <a:xfrm>
            <a:off x="2895600" y="5257800"/>
            <a:ext cx="4953000" cy="762000"/>
          </a:xfrm>
          <a:prstGeom prst="wedgeRoundRectCallout">
            <a:avLst>
              <a:gd name="adj1" fmla="val 39187"/>
              <a:gd name="adj2" fmla="val -199057"/>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Double Bottoms at 61.8% retracement.</a:t>
            </a:r>
          </a:p>
        </p:txBody>
      </p:sp>
      <p:pic>
        <p:nvPicPr>
          <p:cNvPr id="16393" name="Picture 10"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strVal val="#ppt_w*0.70"/>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2000" fill="hold"/>
                                        <p:tgtEl>
                                          <p:spTgt spid="9"/>
                                        </p:tgtEl>
                                        <p:attrNameLst>
                                          <p:attrName>ppt_x</p:attrName>
                                        </p:attrNameLst>
                                      </p:cBhvr>
                                      <p:tavLst>
                                        <p:tav tm="0">
                                          <p:val>
                                            <p:strVal val="#ppt_x"/>
                                          </p:val>
                                        </p:tav>
                                        <p:tav tm="100000">
                                          <p:val>
                                            <p:strVal val="#ppt_x"/>
                                          </p:val>
                                        </p:tav>
                                      </p:tavLst>
                                    </p:anim>
                                    <p:anim calcmode="lin" valueType="num">
                                      <p:cBhvr additive="base">
                                        <p:cTn id="27"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India </a:t>
            </a:r>
            <a:r>
              <a:rPr lang="en-US" dirty="0" err="1" smtClean="0"/>
              <a:t>Vix</a:t>
            </a:r>
            <a:r>
              <a:rPr lang="en-US" dirty="0" smtClean="0"/>
              <a:t> and Nifty Co-Relation -&gt; September 2010</a:t>
            </a:r>
            <a:endParaRPr lang="en-US" dirty="0"/>
          </a:p>
        </p:txBody>
      </p:sp>
      <p:sp>
        <p:nvSpPr>
          <p:cNvPr id="17411" name="Content Placeholder 23"/>
          <p:cNvSpPr>
            <a:spLocks noGrp="1"/>
          </p:cNvSpPr>
          <p:nvPr>
            <p:ph sz="half" idx="2"/>
          </p:nvPr>
        </p:nvSpPr>
        <p:spPr>
          <a:xfrm>
            <a:off x="0" y="1285875"/>
            <a:ext cx="9144000" cy="4929188"/>
          </a:xfrm>
        </p:spPr>
        <p:txBody>
          <a:bodyPr/>
          <a:lstStyle/>
          <a:p>
            <a:endParaRPr lang="en-IN" smtClean="0"/>
          </a:p>
        </p:txBody>
      </p:sp>
      <p:pic>
        <p:nvPicPr>
          <p:cNvPr id="17412" name="Picture 3" descr="India Vix chart.png"/>
          <p:cNvPicPr>
            <a:picLocks noChangeAspect="1"/>
          </p:cNvPicPr>
          <p:nvPr/>
        </p:nvPicPr>
        <p:blipFill>
          <a:blip r:embed="rId2"/>
          <a:srcRect/>
          <a:stretch>
            <a:fillRect/>
          </a:stretch>
        </p:blipFill>
        <p:spPr bwMode="auto">
          <a:xfrm>
            <a:off x="0" y="1362075"/>
            <a:ext cx="9144000" cy="4133850"/>
          </a:xfrm>
          <a:prstGeom prst="rect">
            <a:avLst/>
          </a:prstGeom>
          <a:noFill/>
          <a:ln w="9525">
            <a:noFill/>
            <a:miter lim="800000"/>
            <a:headEnd/>
            <a:tailEnd/>
          </a:ln>
        </p:spPr>
      </p:pic>
      <p:cxnSp>
        <p:nvCxnSpPr>
          <p:cNvPr id="6" name="Straight Arrow Connector 5"/>
          <p:cNvCxnSpPr/>
          <p:nvPr/>
        </p:nvCxnSpPr>
        <p:spPr>
          <a:xfrm flipV="1">
            <a:off x="152400" y="4191000"/>
            <a:ext cx="838200" cy="7620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H="1">
            <a:off x="190500" y="2019300"/>
            <a:ext cx="9144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H="1">
            <a:off x="876300" y="4305300"/>
            <a:ext cx="8382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723900" y="1866900"/>
            <a:ext cx="1066800" cy="6858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1409700" y="4457700"/>
            <a:ext cx="762000" cy="3810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1333500" y="2019300"/>
            <a:ext cx="9144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rot="20950974">
            <a:off x="1928813" y="4122738"/>
            <a:ext cx="938212" cy="420687"/>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2" name="Straight Arrow Connector 31"/>
          <p:cNvCxnSpPr/>
          <p:nvPr/>
        </p:nvCxnSpPr>
        <p:spPr>
          <a:xfrm>
            <a:off x="2133600" y="2362200"/>
            <a:ext cx="685800" cy="5334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6" name="Rounded Rectangular Callout 35"/>
          <p:cNvSpPr/>
          <p:nvPr/>
        </p:nvSpPr>
        <p:spPr>
          <a:xfrm>
            <a:off x="2286000" y="1219200"/>
            <a:ext cx="2971800" cy="838200"/>
          </a:xfrm>
          <a:prstGeom prst="wedgeRoundRectCallout">
            <a:avLst>
              <a:gd name="adj1" fmla="val -50693"/>
              <a:gd name="adj2" fmla="val 10657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Volatilities continued to fall </a:t>
            </a:r>
          </a:p>
          <a:p>
            <a:pPr algn="ctr" fontAlgn="auto">
              <a:spcBef>
                <a:spcPts val="0"/>
              </a:spcBef>
              <a:spcAft>
                <a:spcPts val="0"/>
              </a:spcAft>
              <a:defRPr/>
            </a:pPr>
            <a:r>
              <a:rPr lang="en-US" dirty="0"/>
              <a:t>Without a rally in Nifty. </a:t>
            </a:r>
          </a:p>
        </p:txBody>
      </p:sp>
      <p:cxnSp>
        <p:nvCxnSpPr>
          <p:cNvPr id="38" name="Straight Arrow Connector 37"/>
          <p:cNvCxnSpPr/>
          <p:nvPr/>
        </p:nvCxnSpPr>
        <p:spPr>
          <a:xfrm rot="16200000" flipH="1">
            <a:off x="2705100" y="2628900"/>
            <a:ext cx="381000" cy="1524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6200000" flipH="1">
            <a:off x="2819400" y="4114800"/>
            <a:ext cx="228600" cy="228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4" name="Rounded Rectangular Callout 43"/>
          <p:cNvSpPr/>
          <p:nvPr/>
        </p:nvSpPr>
        <p:spPr>
          <a:xfrm>
            <a:off x="3200400" y="4648200"/>
            <a:ext cx="3048000" cy="838200"/>
          </a:xfrm>
          <a:prstGeom prst="wedgeRoundRectCallout">
            <a:avLst>
              <a:gd name="adj1" fmla="val -55089"/>
              <a:gd name="adj2" fmla="val -9949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Volatilities continued to dip </a:t>
            </a:r>
          </a:p>
          <a:p>
            <a:pPr algn="ctr" fontAlgn="auto">
              <a:spcBef>
                <a:spcPts val="0"/>
              </a:spcBef>
              <a:spcAft>
                <a:spcPts val="0"/>
              </a:spcAft>
              <a:defRPr/>
            </a:pPr>
            <a:r>
              <a:rPr lang="en-US" dirty="0"/>
              <a:t>Without a rally in Nifty</a:t>
            </a:r>
          </a:p>
        </p:txBody>
      </p:sp>
      <p:cxnSp>
        <p:nvCxnSpPr>
          <p:cNvPr id="45" name="Straight Arrow Connector 44"/>
          <p:cNvCxnSpPr/>
          <p:nvPr/>
        </p:nvCxnSpPr>
        <p:spPr>
          <a:xfrm rot="5400000" flipH="1" flipV="1">
            <a:off x="2781300" y="2476500"/>
            <a:ext cx="685800" cy="3048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flipH="1" flipV="1">
            <a:off x="2628900" y="3543300"/>
            <a:ext cx="99060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9" name="Rounded Rectangular Callout 48"/>
          <p:cNvSpPr/>
          <p:nvPr/>
        </p:nvSpPr>
        <p:spPr>
          <a:xfrm>
            <a:off x="0" y="2971800"/>
            <a:ext cx="2514600" cy="1066800"/>
          </a:xfrm>
          <a:prstGeom prst="wedgeRoundRectCallout">
            <a:avLst>
              <a:gd name="adj1" fmla="val 69858"/>
              <a:gd name="adj2" fmla="val 4120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Huge Rally in Nifty with Rising Volatilities crushing Writers. </a:t>
            </a:r>
          </a:p>
        </p:txBody>
      </p:sp>
      <p:cxnSp>
        <p:nvCxnSpPr>
          <p:cNvPr id="50" name="Straight Arrow Connector 49"/>
          <p:cNvCxnSpPr/>
          <p:nvPr/>
        </p:nvCxnSpPr>
        <p:spPr>
          <a:xfrm rot="16200000" flipH="1">
            <a:off x="6819900" y="4229100"/>
            <a:ext cx="11430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16200000" flipH="1">
            <a:off x="7810500" y="4686300"/>
            <a:ext cx="533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flipH="1" flipV="1">
            <a:off x="6743700" y="2019300"/>
            <a:ext cx="1219200" cy="228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5400000" flipH="1" flipV="1">
            <a:off x="7658100" y="1790700"/>
            <a:ext cx="914400" cy="228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62" name="Rounded Rectangular Callout 61"/>
          <p:cNvSpPr/>
          <p:nvPr/>
        </p:nvSpPr>
        <p:spPr>
          <a:xfrm>
            <a:off x="4800600" y="2819400"/>
            <a:ext cx="2667000" cy="914400"/>
          </a:xfrm>
          <a:prstGeom prst="wedgeRoundRectCallout">
            <a:avLst>
              <a:gd name="adj1" fmla="val 55459"/>
              <a:gd name="adj2" fmla="val 7626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VIX touched 40 and markets made panic bottom at 4700. </a:t>
            </a:r>
          </a:p>
        </p:txBody>
      </p:sp>
      <p:pic>
        <p:nvPicPr>
          <p:cNvPr id="17433" name="Picture 25"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ox(in)">
                                      <p:cBhvr>
                                        <p:cTn id="22" dur="5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ox(in)">
                                      <p:cBhvr>
                                        <p:cTn id="27" dur="5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ox(in)">
                                      <p:cBhvr>
                                        <p:cTn id="32" dur="5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ox(in)">
                                      <p:cBhvr>
                                        <p:cTn id="37" dur="50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ox(in)">
                                      <p:cBhvr>
                                        <p:cTn id="42" dur="3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7" presetClass="entr" presetSubtype="4"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additive="base">
                                        <p:cTn id="47" dur="2000" fill="hold"/>
                                        <p:tgtEl>
                                          <p:spTgt spid="36"/>
                                        </p:tgtEl>
                                        <p:attrNameLst>
                                          <p:attrName>ppt_x</p:attrName>
                                        </p:attrNameLst>
                                      </p:cBhvr>
                                      <p:tavLst>
                                        <p:tav tm="0">
                                          <p:val>
                                            <p:strVal val="#ppt_x"/>
                                          </p:val>
                                        </p:tav>
                                        <p:tav tm="100000">
                                          <p:val>
                                            <p:strVal val="#ppt_x"/>
                                          </p:val>
                                        </p:tav>
                                      </p:tavLst>
                                    </p:anim>
                                    <p:anim calcmode="lin" valueType="num">
                                      <p:cBhvr additive="base">
                                        <p:cTn id="48" dur="20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nodeType="click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box(in)">
                                      <p:cBhvr>
                                        <p:cTn id="53" dur="5000"/>
                                        <p:tgtEl>
                                          <p:spTgt spid="38"/>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nodeType="clickEffect">
                                  <p:stCondLst>
                                    <p:cond delay="0"/>
                                  </p:stCondLst>
                                  <p:childTnLst>
                                    <p:set>
                                      <p:cBhvr>
                                        <p:cTn id="57" dur="1" fill="hold">
                                          <p:stCondLst>
                                            <p:cond delay="0"/>
                                          </p:stCondLst>
                                        </p:cTn>
                                        <p:tgtEl>
                                          <p:spTgt spid="41"/>
                                        </p:tgtEl>
                                        <p:attrNameLst>
                                          <p:attrName>style.visibility</p:attrName>
                                        </p:attrNameLst>
                                      </p:cBhvr>
                                      <p:to>
                                        <p:strVal val="visible"/>
                                      </p:to>
                                    </p:set>
                                    <p:animEffect transition="in" filter="box(in)">
                                      <p:cBhvr>
                                        <p:cTn id="58" dur="50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7" presetClass="entr" presetSubtype="4"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additive="base">
                                        <p:cTn id="63" dur="2000" fill="hold"/>
                                        <p:tgtEl>
                                          <p:spTgt spid="44"/>
                                        </p:tgtEl>
                                        <p:attrNameLst>
                                          <p:attrName>ppt_x</p:attrName>
                                        </p:attrNameLst>
                                      </p:cBhvr>
                                      <p:tavLst>
                                        <p:tav tm="0">
                                          <p:val>
                                            <p:strVal val="#ppt_x"/>
                                          </p:val>
                                        </p:tav>
                                        <p:tav tm="100000">
                                          <p:val>
                                            <p:strVal val="#ppt_x"/>
                                          </p:val>
                                        </p:tav>
                                      </p:tavLst>
                                    </p:anim>
                                    <p:anim calcmode="lin" valueType="num">
                                      <p:cBhvr additive="base">
                                        <p:cTn id="64" dur="20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box(in)">
                                      <p:cBhvr>
                                        <p:cTn id="69" dur="5000"/>
                                        <p:tgtEl>
                                          <p:spTgt spid="45"/>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nodeType="clickEffect">
                                  <p:stCondLst>
                                    <p:cond delay="0"/>
                                  </p:stCondLst>
                                  <p:childTnLst>
                                    <p:set>
                                      <p:cBhvr>
                                        <p:cTn id="73" dur="1" fill="hold">
                                          <p:stCondLst>
                                            <p:cond delay="0"/>
                                          </p:stCondLst>
                                        </p:cTn>
                                        <p:tgtEl>
                                          <p:spTgt spid="47"/>
                                        </p:tgtEl>
                                        <p:attrNameLst>
                                          <p:attrName>style.visibility</p:attrName>
                                        </p:attrNameLst>
                                      </p:cBhvr>
                                      <p:to>
                                        <p:strVal val="visible"/>
                                      </p:to>
                                    </p:set>
                                    <p:animEffect transition="in" filter="box(in)">
                                      <p:cBhvr>
                                        <p:cTn id="74" dur="5000"/>
                                        <p:tgtEl>
                                          <p:spTgt spid="47"/>
                                        </p:tgtEl>
                                      </p:cBhvr>
                                    </p:animEffect>
                                  </p:childTnLst>
                                </p:cTn>
                              </p:par>
                            </p:childTnLst>
                          </p:cTn>
                        </p:par>
                      </p:childTnLst>
                    </p:cTn>
                  </p:par>
                  <p:par>
                    <p:cTn id="75" fill="hold">
                      <p:stCondLst>
                        <p:cond delay="indefinite"/>
                      </p:stCondLst>
                      <p:childTnLst>
                        <p:par>
                          <p:cTn id="76" fill="hold">
                            <p:stCondLst>
                              <p:cond delay="0"/>
                            </p:stCondLst>
                            <p:childTnLst>
                              <p:par>
                                <p:cTn id="77" presetID="7" presetClass="entr" presetSubtype="4" fill="hold" grpId="0" nodeType="clickEffect">
                                  <p:stCondLst>
                                    <p:cond delay="0"/>
                                  </p:stCondLst>
                                  <p:childTnLst>
                                    <p:set>
                                      <p:cBhvr>
                                        <p:cTn id="78" dur="1" fill="hold">
                                          <p:stCondLst>
                                            <p:cond delay="0"/>
                                          </p:stCondLst>
                                        </p:cTn>
                                        <p:tgtEl>
                                          <p:spTgt spid="49"/>
                                        </p:tgtEl>
                                        <p:attrNameLst>
                                          <p:attrName>style.visibility</p:attrName>
                                        </p:attrNameLst>
                                      </p:cBhvr>
                                      <p:to>
                                        <p:strVal val="visible"/>
                                      </p:to>
                                    </p:set>
                                    <p:anim calcmode="lin" valueType="num">
                                      <p:cBhvr additive="base">
                                        <p:cTn id="79" dur="2000" fill="hold"/>
                                        <p:tgtEl>
                                          <p:spTgt spid="49"/>
                                        </p:tgtEl>
                                        <p:attrNameLst>
                                          <p:attrName>ppt_x</p:attrName>
                                        </p:attrNameLst>
                                      </p:cBhvr>
                                      <p:tavLst>
                                        <p:tav tm="0">
                                          <p:val>
                                            <p:strVal val="#ppt_x"/>
                                          </p:val>
                                        </p:tav>
                                        <p:tav tm="100000">
                                          <p:val>
                                            <p:strVal val="#ppt_x"/>
                                          </p:val>
                                        </p:tav>
                                      </p:tavLst>
                                    </p:anim>
                                    <p:anim calcmode="lin" valueType="num">
                                      <p:cBhvr additive="base">
                                        <p:cTn id="80" dur="20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nodeType="click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box(in)">
                                      <p:cBhvr>
                                        <p:cTn id="85" dur="5000"/>
                                        <p:tgtEl>
                                          <p:spTgt spid="50"/>
                                        </p:tgtEl>
                                      </p:cBhvr>
                                    </p:animEffect>
                                  </p:childTnLst>
                                </p:cTn>
                              </p:par>
                            </p:childTnLst>
                          </p:cTn>
                        </p:par>
                      </p:childTnLst>
                    </p:cTn>
                  </p:par>
                  <p:par>
                    <p:cTn id="86" fill="hold">
                      <p:stCondLst>
                        <p:cond delay="indefinite"/>
                      </p:stCondLst>
                      <p:childTnLst>
                        <p:par>
                          <p:cTn id="87" fill="hold">
                            <p:stCondLst>
                              <p:cond delay="0"/>
                            </p:stCondLst>
                            <p:childTnLst>
                              <p:par>
                                <p:cTn id="88" presetID="4" presetClass="entr" presetSubtype="16" fill="hold" nodeType="clickEffect">
                                  <p:stCondLst>
                                    <p:cond delay="0"/>
                                  </p:stCondLst>
                                  <p:childTnLst>
                                    <p:set>
                                      <p:cBhvr>
                                        <p:cTn id="89" dur="1" fill="hold">
                                          <p:stCondLst>
                                            <p:cond delay="0"/>
                                          </p:stCondLst>
                                        </p:cTn>
                                        <p:tgtEl>
                                          <p:spTgt spid="56"/>
                                        </p:tgtEl>
                                        <p:attrNameLst>
                                          <p:attrName>style.visibility</p:attrName>
                                        </p:attrNameLst>
                                      </p:cBhvr>
                                      <p:to>
                                        <p:strVal val="visible"/>
                                      </p:to>
                                    </p:set>
                                    <p:animEffect transition="in" filter="box(in)">
                                      <p:cBhvr>
                                        <p:cTn id="90" dur="5000"/>
                                        <p:tgtEl>
                                          <p:spTgt spid="56"/>
                                        </p:tgtEl>
                                      </p:cBhvr>
                                    </p:animEffect>
                                  </p:childTnLst>
                                </p:cTn>
                              </p:par>
                            </p:childTnLst>
                          </p:cTn>
                        </p:par>
                      </p:childTnLst>
                    </p:cTn>
                  </p:par>
                  <p:par>
                    <p:cTn id="91" fill="hold">
                      <p:stCondLst>
                        <p:cond delay="indefinite"/>
                      </p:stCondLst>
                      <p:childTnLst>
                        <p:par>
                          <p:cTn id="92" fill="hold">
                            <p:stCondLst>
                              <p:cond delay="0"/>
                            </p:stCondLst>
                            <p:childTnLst>
                              <p:par>
                                <p:cTn id="93" presetID="4" presetClass="entr" presetSubtype="16" fill="hold" nodeType="click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box(in)">
                                      <p:cBhvr>
                                        <p:cTn id="95" dur="5000"/>
                                        <p:tgtEl>
                                          <p:spTgt spid="52"/>
                                        </p:tgtEl>
                                      </p:cBhvr>
                                    </p:animEffect>
                                  </p:childTnLst>
                                </p:cTn>
                              </p:par>
                            </p:childTnLst>
                          </p:cTn>
                        </p:par>
                      </p:childTnLst>
                    </p:cTn>
                  </p:par>
                  <p:par>
                    <p:cTn id="96" fill="hold">
                      <p:stCondLst>
                        <p:cond delay="indefinite"/>
                      </p:stCondLst>
                      <p:childTnLst>
                        <p:par>
                          <p:cTn id="97" fill="hold">
                            <p:stCondLst>
                              <p:cond delay="0"/>
                            </p:stCondLst>
                            <p:childTnLst>
                              <p:par>
                                <p:cTn id="98" presetID="4" presetClass="entr" presetSubtype="16" fill="hold" nodeType="clickEffect">
                                  <p:stCondLst>
                                    <p:cond delay="0"/>
                                  </p:stCondLst>
                                  <p:childTnLst>
                                    <p:set>
                                      <p:cBhvr>
                                        <p:cTn id="99" dur="1" fill="hold">
                                          <p:stCondLst>
                                            <p:cond delay="0"/>
                                          </p:stCondLst>
                                        </p:cTn>
                                        <p:tgtEl>
                                          <p:spTgt spid="58"/>
                                        </p:tgtEl>
                                        <p:attrNameLst>
                                          <p:attrName>style.visibility</p:attrName>
                                        </p:attrNameLst>
                                      </p:cBhvr>
                                      <p:to>
                                        <p:strVal val="visible"/>
                                      </p:to>
                                    </p:set>
                                    <p:animEffect transition="in" filter="box(in)">
                                      <p:cBhvr>
                                        <p:cTn id="100" dur="5000"/>
                                        <p:tgtEl>
                                          <p:spTgt spid="58"/>
                                        </p:tgtEl>
                                      </p:cBhvr>
                                    </p:animEffect>
                                  </p:childTnLst>
                                </p:cTn>
                              </p:par>
                            </p:childTnLst>
                          </p:cTn>
                        </p:par>
                      </p:childTnLst>
                    </p:cTn>
                  </p:par>
                  <p:par>
                    <p:cTn id="101" fill="hold">
                      <p:stCondLst>
                        <p:cond delay="indefinite"/>
                      </p:stCondLst>
                      <p:childTnLst>
                        <p:par>
                          <p:cTn id="102" fill="hold">
                            <p:stCondLst>
                              <p:cond delay="0"/>
                            </p:stCondLst>
                            <p:childTnLst>
                              <p:par>
                                <p:cTn id="103" presetID="7" presetClass="entr" presetSubtype="4" fill="hold" grpId="0" nodeType="clickEffect">
                                  <p:stCondLst>
                                    <p:cond delay="0"/>
                                  </p:stCondLst>
                                  <p:childTnLst>
                                    <p:set>
                                      <p:cBhvr>
                                        <p:cTn id="104" dur="1" fill="hold">
                                          <p:stCondLst>
                                            <p:cond delay="0"/>
                                          </p:stCondLst>
                                        </p:cTn>
                                        <p:tgtEl>
                                          <p:spTgt spid="62"/>
                                        </p:tgtEl>
                                        <p:attrNameLst>
                                          <p:attrName>style.visibility</p:attrName>
                                        </p:attrNameLst>
                                      </p:cBhvr>
                                      <p:to>
                                        <p:strVal val="visible"/>
                                      </p:to>
                                    </p:set>
                                    <p:anim calcmode="lin" valueType="num">
                                      <p:cBhvr additive="base">
                                        <p:cTn id="105" dur="2000" fill="hold"/>
                                        <p:tgtEl>
                                          <p:spTgt spid="62"/>
                                        </p:tgtEl>
                                        <p:attrNameLst>
                                          <p:attrName>ppt_x</p:attrName>
                                        </p:attrNameLst>
                                      </p:cBhvr>
                                      <p:tavLst>
                                        <p:tav tm="0">
                                          <p:val>
                                            <p:strVal val="#ppt_x"/>
                                          </p:val>
                                        </p:tav>
                                        <p:tav tm="100000">
                                          <p:val>
                                            <p:strVal val="#ppt_x"/>
                                          </p:val>
                                        </p:tav>
                                      </p:tavLst>
                                    </p:anim>
                                    <p:anim calcmode="lin" valueType="num">
                                      <p:cBhvr additive="base">
                                        <p:cTn id="106" dur="200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6" grpId="0" animBg="1"/>
      <p:bldP spid="44" grpId="0" animBg="1"/>
      <p:bldP spid="49" grpId="0" animBg="1"/>
      <p:bldP spid="6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India </a:t>
            </a:r>
            <a:r>
              <a:rPr lang="en-US" dirty="0" err="1" smtClean="0"/>
              <a:t>Vix</a:t>
            </a:r>
            <a:r>
              <a:rPr lang="en-US" dirty="0" smtClean="0"/>
              <a:t> in 2011-2012</a:t>
            </a:r>
            <a:endParaRPr lang="en-US" dirty="0"/>
          </a:p>
        </p:txBody>
      </p:sp>
      <p:sp>
        <p:nvSpPr>
          <p:cNvPr id="18435" name="Content Placeholder 17"/>
          <p:cNvSpPr>
            <a:spLocks noGrp="1"/>
          </p:cNvSpPr>
          <p:nvPr>
            <p:ph sz="half" idx="2"/>
          </p:nvPr>
        </p:nvSpPr>
        <p:spPr>
          <a:xfrm>
            <a:off x="0" y="1285875"/>
            <a:ext cx="9144000" cy="4929188"/>
          </a:xfrm>
        </p:spPr>
        <p:txBody>
          <a:bodyPr/>
          <a:lstStyle/>
          <a:p>
            <a:endParaRPr lang="en-IN" smtClean="0"/>
          </a:p>
        </p:txBody>
      </p:sp>
      <p:pic>
        <p:nvPicPr>
          <p:cNvPr id="4" name="Picture 3" descr="currentIndiaVix.png"/>
          <p:cNvPicPr>
            <a:picLocks noChangeAspect="1"/>
          </p:cNvPicPr>
          <p:nvPr/>
        </p:nvPicPr>
        <p:blipFill>
          <a:blip r:embed="rId2"/>
          <a:stretch>
            <a:fillRect/>
          </a:stretch>
        </p:blipFill>
        <p:spPr>
          <a:xfrm>
            <a:off x="0" y="1362075"/>
            <a:ext cx="9144000" cy="4133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5" name="Straight Arrow Connector 4"/>
          <p:cNvCxnSpPr/>
          <p:nvPr/>
        </p:nvCxnSpPr>
        <p:spPr>
          <a:xfrm rot="5400000" flipH="1" flipV="1">
            <a:off x="2057400" y="4191000"/>
            <a:ext cx="91440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H="1">
            <a:off x="1866900" y="2019300"/>
            <a:ext cx="13716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2476500" y="2171700"/>
            <a:ext cx="914400" cy="3810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2400300" y="4305300"/>
            <a:ext cx="10668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H="1">
            <a:off x="2895600" y="4648200"/>
            <a:ext cx="8382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3009900" y="2247900"/>
            <a:ext cx="609600" cy="2286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3314700" y="4000500"/>
            <a:ext cx="1447800" cy="7620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5448300" y="4229100"/>
            <a:ext cx="7620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3238500" y="2247900"/>
            <a:ext cx="9906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flipH="1" flipV="1">
            <a:off x="5410200" y="2438400"/>
            <a:ext cx="762000" cy="4572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rot="21078887">
            <a:off x="6108700" y="4046538"/>
            <a:ext cx="954088" cy="549275"/>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3" name="Straight Arrow Connector 32"/>
          <p:cNvCxnSpPr/>
          <p:nvPr/>
        </p:nvCxnSpPr>
        <p:spPr>
          <a:xfrm>
            <a:off x="6096000" y="2286000"/>
            <a:ext cx="990600" cy="8382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5" name="Rounded Rectangular Callout 34"/>
          <p:cNvSpPr/>
          <p:nvPr/>
        </p:nvSpPr>
        <p:spPr>
          <a:xfrm>
            <a:off x="4343400" y="990600"/>
            <a:ext cx="4800600" cy="1143000"/>
          </a:xfrm>
          <a:prstGeom prst="wedgeRoundRectCallout">
            <a:avLst>
              <a:gd name="adj1" fmla="val 13115"/>
              <a:gd name="adj2" fmla="val 23771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VIX has touched 14-15 levels with a range bound market. Indicating a directional breakout. Can it be similar to September 2010</a:t>
            </a:r>
          </a:p>
        </p:txBody>
      </p:sp>
      <p:pic>
        <p:nvPicPr>
          <p:cNvPr id="18450" name="Picture 18"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ox(in)">
                                      <p:cBhvr>
                                        <p:cTn id="27" dur="5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ox(in)">
                                      <p:cBhvr>
                                        <p:cTn id="32" dur="5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ox(in)">
                                      <p:cBhvr>
                                        <p:cTn id="37" dur="50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ox(in)">
                                      <p:cBhvr>
                                        <p:cTn id="42" dur="50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ox(in)">
                                      <p:cBhvr>
                                        <p:cTn id="47" dur="50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ox(in)">
                                      <p:cBhvr>
                                        <p:cTn id="52" dur="50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box(in)">
                                      <p:cBhvr>
                                        <p:cTn id="57" dur="30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box(in)">
                                      <p:cBhvr>
                                        <p:cTn id="62" dur="5000"/>
                                        <p:tgtEl>
                                          <p:spTgt spid="33"/>
                                        </p:tgtEl>
                                      </p:cBhvr>
                                    </p:animEffect>
                                  </p:childTnLst>
                                </p:cTn>
                              </p:par>
                            </p:childTnLst>
                          </p:cTn>
                        </p:par>
                      </p:childTnLst>
                    </p:cTn>
                  </p:par>
                  <p:par>
                    <p:cTn id="63" fill="hold">
                      <p:stCondLst>
                        <p:cond delay="indefinite"/>
                      </p:stCondLst>
                      <p:childTnLst>
                        <p:par>
                          <p:cTn id="64" fill="hold">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2000" fill="hold"/>
                                        <p:tgtEl>
                                          <p:spTgt spid="35"/>
                                        </p:tgtEl>
                                        <p:attrNameLst>
                                          <p:attrName>ppt_x</p:attrName>
                                        </p:attrNameLst>
                                      </p:cBhvr>
                                      <p:tavLst>
                                        <p:tav tm="0">
                                          <p:val>
                                            <p:strVal val="#ppt_x"/>
                                          </p:val>
                                        </p:tav>
                                        <p:tav tm="100000">
                                          <p:val>
                                            <p:strVal val="#ppt_x"/>
                                          </p:val>
                                        </p:tav>
                                      </p:tavLst>
                                    </p:anim>
                                    <p:anim calcmode="lin" valueType="num">
                                      <p:cBhvr additive="base">
                                        <p:cTn id="68" dur="20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RANGE BREAKOUT</a:t>
            </a:r>
            <a:endParaRPr lang="en-US" dirty="0"/>
          </a:p>
        </p:txBody>
      </p:sp>
      <p:sp>
        <p:nvSpPr>
          <p:cNvPr id="3" name="Content Placeholder 2"/>
          <p:cNvSpPr>
            <a:spLocks noGrp="1"/>
          </p:cNvSpPr>
          <p:nvPr>
            <p:ph sz="half" idx="2"/>
          </p:nvPr>
        </p:nvSpPr>
        <p:spPr>
          <a:xfrm>
            <a:off x="0" y="1285875"/>
            <a:ext cx="9144000" cy="4929188"/>
          </a:xfrm>
        </p:spPr>
        <p:txBody>
          <a:bodyPr>
            <a:normAutofit/>
          </a:bodyPr>
          <a:lstStyle/>
          <a:p>
            <a:pPr marL="365760" indent="-256032" fontAlgn="auto">
              <a:spcAft>
                <a:spcPts val="0"/>
              </a:spcAft>
              <a:buFont typeface="Wingdings 3"/>
              <a:buChar char=""/>
              <a:defRPr/>
            </a:pPr>
            <a:r>
              <a:rPr lang="en-US" dirty="0" smtClean="0">
                <a:solidFill>
                  <a:schemeClr val="accent6">
                    <a:lumMod val="50000"/>
                  </a:schemeClr>
                </a:solidFill>
              </a:rPr>
              <a:t>This range of 5000-5400 will expand in the near future.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It’s a symmetrical triangle which can break on either side.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The triangle size is almost 500-1000 points which gives a big directional change of trend in coming months.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The apex of the triangle comes in November end so a breakout should ideally occur before it.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As the triangle compresses a breakout can occur any time between August 15 to October 15 giving a major directional breakout.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Critical points would be 5350-5400 and 4900-5020 for momentum.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Lets look why the probability on the UPSIDE Breakout is highest.</a:t>
            </a:r>
          </a:p>
          <a:p>
            <a:pPr marL="365760" indent="-256032" fontAlgn="auto">
              <a:spcAft>
                <a:spcPts val="0"/>
              </a:spcAft>
              <a:buFont typeface="Wingdings 3"/>
              <a:buChar char=""/>
              <a:defRPr/>
            </a:pPr>
            <a:endParaRPr lang="en-US" dirty="0"/>
          </a:p>
        </p:txBody>
      </p:sp>
      <p:pic>
        <p:nvPicPr>
          <p:cNvPr id="19460" name="Picture 3" descr="analyse india logo.jpg"/>
          <p:cNvPicPr>
            <a:picLocks noChangeAspect="1"/>
          </p:cNvPicPr>
          <p:nvPr/>
        </p:nvPicPr>
        <p:blipFill>
          <a:blip r:embed="rId2"/>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Nifty Volumes</a:t>
            </a:r>
            <a:br>
              <a:rPr lang="en-US" dirty="0" smtClean="0"/>
            </a:br>
            <a:endParaRPr lang="en-US" dirty="0"/>
          </a:p>
        </p:txBody>
      </p:sp>
      <p:sp>
        <p:nvSpPr>
          <p:cNvPr id="20483" name="Content Placeholder 9"/>
          <p:cNvSpPr>
            <a:spLocks noGrp="1"/>
          </p:cNvSpPr>
          <p:nvPr>
            <p:ph sz="half" idx="2"/>
          </p:nvPr>
        </p:nvSpPr>
        <p:spPr>
          <a:xfrm>
            <a:off x="0" y="1285875"/>
            <a:ext cx="9144000" cy="4929188"/>
          </a:xfrm>
        </p:spPr>
        <p:txBody>
          <a:bodyPr/>
          <a:lstStyle/>
          <a:p>
            <a:endParaRPr lang="en-IN" smtClean="0"/>
          </a:p>
        </p:txBody>
      </p:sp>
      <p:pic>
        <p:nvPicPr>
          <p:cNvPr id="20484" name="Picture 3" descr="NiftyVolumes.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7" name="Straight Arrow Connector 6"/>
          <p:cNvCxnSpPr/>
          <p:nvPr/>
        </p:nvCxnSpPr>
        <p:spPr>
          <a:xfrm rot="5400000" flipH="1" flipV="1">
            <a:off x="5829300" y="2933700"/>
            <a:ext cx="15240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6286500" y="4305300"/>
            <a:ext cx="685800" cy="457200"/>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a:xfrm rot="16200000" flipH="1">
            <a:off x="1828800" y="1905000"/>
            <a:ext cx="8382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828800" y="4419600"/>
            <a:ext cx="5334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Rounded Rectangular Callout 16"/>
          <p:cNvSpPr/>
          <p:nvPr/>
        </p:nvSpPr>
        <p:spPr>
          <a:xfrm>
            <a:off x="5105400" y="685800"/>
            <a:ext cx="3657600" cy="838200"/>
          </a:xfrm>
          <a:prstGeom prst="wedgeRoundRectCallout">
            <a:avLst>
              <a:gd name="adj1" fmla="val -126372"/>
              <a:gd name="adj2" fmla="val 9229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Volume rise with fall in markets. Created a peak in 2010.  A recovery to 5950 created hopes. </a:t>
            </a:r>
          </a:p>
        </p:txBody>
      </p:sp>
      <p:sp>
        <p:nvSpPr>
          <p:cNvPr id="18" name="Rounded Rectangular Callout 17"/>
          <p:cNvSpPr/>
          <p:nvPr/>
        </p:nvSpPr>
        <p:spPr>
          <a:xfrm>
            <a:off x="457200" y="3429000"/>
            <a:ext cx="3657600" cy="838200"/>
          </a:xfrm>
          <a:prstGeom prst="wedgeRoundRectCallout">
            <a:avLst>
              <a:gd name="adj1" fmla="val 117134"/>
              <a:gd name="adj2" fmla="val -7711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Rally of January with very high volumes created a bottom. A pullback to 4800 has created fear. </a:t>
            </a:r>
          </a:p>
        </p:txBody>
      </p:sp>
      <p:pic>
        <p:nvPicPr>
          <p:cNvPr id="20491" name="Picture 10"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ox(in)">
                                      <p:cBhvr>
                                        <p:cTn id="22" dur="5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2000" fill="hold"/>
                                        <p:tgtEl>
                                          <p:spTgt spid="17"/>
                                        </p:tgtEl>
                                        <p:attrNameLst>
                                          <p:attrName>ppt_x</p:attrName>
                                        </p:attrNameLst>
                                      </p:cBhvr>
                                      <p:tavLst>
                                        <p:tav tm="0">
                                          <p:val>
                                            <p:strVal val="#ppt_x"/>
                                          </p:val>
                                        </p:tav>
                                        <p:tav tm="100000">
                                          <p:val>
                                            <p:strVal val="#ppt_x"/>
                                          </p:val>
                                        </p:tav>
                                      </p:tavLst>
                                    </p:anim>
                                    <p:anim calcmode="lin" valueType="num">
                                      <p:cBhvr additive="base">
                                        <p:cTn id="28" dur="2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2000" fill="hold"/>
                                        <p:tgtEl>
                                          <p:spTgt spid="18"/>
                                        </p:tgtEl>
                                        <p:attrNameLst>
                                          <p:attrName>ppt_x</p:attrName>
                                        </p:attrNameLst>
                                      </p:cBhvr>
                                      <p:tavLst>
                                        <p:tav tm="0">
                                          <p:val>
                                            <p:strVal val="#ppt_x"/>
                                          </p:val>
                                        </p:tav>
                                        <p:tav tm="100000">
                                          <p:val>
                                            <p:strVal val="#ppt_x"/>
                                          </p:val>
                                        </p:tav>
                                      </p:tavLst>
                                    </p:anim>
                                    <p:anim calcmode="lin" valueType="num">
                                      <p:cBhvr additive="base">
                                        <p:cTn id="34"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Falling Wedge Breakout</a:t>
            </a:r>
            <a:br>
              <a:rPr lang="en-US" dirty="0" smtClean="0"/>
            </a:br>
            <a:endParaRPr lang="en-US" dirty="0"/>
          </a:p>
        </p:txBody>
      </p:sp>
      <p:sp>
        <p:nvSpPr>
          <p:cNvPr id="21507" name="Content Placeholder 13"/>
          <p:cNvSpPr>
            <a:spLocks noGrp="1"/>
          </p:cNvSpPr>
          <p:nvPr>
            <p:ph sz="half" idx="2"/>
          </p:nvPr>
        </p:nvSpPr>
        <p:spPr>
          <a:xfrm>
            <a:off x="0" y="1285875"/>
            <a:ext cx="9144000" cy="4929188"/>
          </a:xfrm>
        </p:spPr>
        <p:txBody>
          <a:bodyPr/>
          <a:lstStyle/>
          <a:p>
            <a:endParaRPr lang="en-IN" smtClean="0"/>
          </a:p>
        </p:txBody>
      </p:sp>
      <p:pic>
        <p:nvPicPr>
          <p:cNvPr id="21508" name="Picture 3" descr="falling Wedge Breakout.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3581400" y="3657600"/>
            <a:ext cx="2438400" cy="533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114800" y="2514600"/>
            <a:ext cx="1828800" cy="1676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00600" y="3505200"/>
            <a:ext cx="685800" cy="152400"/>
          </a:xfrm>
          <a:prstGeom prst="straightConnector1">
            <a:avLst/>
          </a:prstGeom>
          <a:ln w="28575">
            <a:solidFill>
              <a:srgbClr val="FFC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4876800" y="3733800"/>
            <a:ext cx="762000" cy="304800"/>
          </a:xfrm>
          <a:prstGeom prst="straightConnector1">
            <a:avLst/>
          </a:prstGeom>
          <a:ln w="28575">
            <a:solidFill>
              <a:srgbClr val="FFC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rot="21078887">
            <a:off x="4743450" y="3859213"/>
            <a:ext cx="342900" cy="282575"/>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 name="Rounded Rectangular Callout 28"/>
          <p:cNvSpPr/>
          <p:nvPr/>
        </p:nvSpPr>
        <p:spPr>
          <a:xfrm>
            <a:off x="457200" y="3657600"/>
            <a:ext cx="2971800" cy="304800"/>
          </a:xfrm>
          <a:prstGeom prst="wedgeRoundRectCallout">
            <a:avLst>
              <a:gd name="adj1" fmla="val 105337"/>
              <a:gd name="adj2" fmla="val 6810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A little break on downside</a:t>
            </a:r>
          </a:p>
        </p:txBody>
      </p:sp>
      <p:sp>
        <p:nvSpPr>
          <p:cNvPr id="30" name="Rounded Rectangular Callout 29"/>
          <p:cNvSpPr/>
          <p:nvPr/>
        </p:nvSpPr>
        <p:spPr>
          <a:xfrm>
            <a:off x="685800" y="762000"/>
            <a:ext cx="3733800" cy="609600"/>
          </a:xfrm>
          <a:prstGeom prst="wedgeRoundRectCallout">
            <a:avLst>
              <a:gd name="adj1" fmla="val 71069"/>
              <a:gd name="adj2" fmla="val 360316"/>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Falling Wedge Breakout creates long term bottoms. </a:t>
            </a:r>
          </a:p>
        </p:txBody>
      </p:sp>
      <p:cxnSp>
        <p:nvCxnSpPr>
          <p:cNvPr id="31" name="Straight Arrow Connector 30"/>
          <p:cNvCxnSpPr/>
          <p:nvPr/>
        </p:nvCxnSpPr>
        <p:spPr>
          <a:xfrm>
            <a:off x="5943600" y="2133600"/>
            <a:ext cx="2590800" cy="1447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096000" y="2895600"/>
            <a:ext cx="2209800" cy="1295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400800" y="2590800"/>
            <a:ext cx="23622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1519" name="Picture 14"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ox(in)">
                                      <p:cBhvr>
                                        <p:cTn id="17" dur="5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ox(in)">
                                      <p:cBhvr>
                                        <p:cTn id="22" dur="5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ox(in)">
                                      <p:cBhvr>
                                        <p:cTn id="27" dur="30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2000" fill="hold"/>
                                        <p:tgtEl>
                                          <p:spTgt spid="29"/>
                                        </p:tgtEl>
                                        <p:attrNameLst>
                                          <p:attrName>ppt_x</p:attrName>
                                        </p:attrNameLst>
                                      </p:cBhvr>
                                      <p:tavLst>
                                        <p:tav tm="0">
                                          <p:val>
                                            <p:strVal val="#ppt_x"/>
                                          </p:val>
                                        </p:tav>
                                        <p:tav tm="100000">
                                          <p:val>
                                            <p:strVal val="#ppt_x"/>
                                          </p:val>
                                        </p:tav>
                                      </p:tavLst>
                                    </p:anim>
                                    <p:anim calcmode="lin" valueType="num">
                                      <p:cBhvr additive="base">
                                        <p:cTn id="33" dur="20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2000" fill="hold"/>
                                        <p:tgtEl>
                                          <p:spTgt spid="30"/>
                                        </p:tgtEl>
                                        <p:attrNameLst>
                                          <p:attrName>ppt_x</p:attrName>
                                        </p:attrNameLst>
                                      </p:cBhvr>
                                      <p:tavLst>
                                        <p:tav tm="0">
                                          <p:val>
                                            <p:strVal val="#ppt_x"/>
                                          </p:val>
                                        </p:tav>
                                        <p:tav tm="100000">
                                          <p:val>
                                            <p:strVal val="#ppt_x"/>
                                          </p:val>
                                        </p:tav>
                                      </p:tavLst>
                                    </p:anim>
                                    <p:anim calcmode="lin" valueType="num">
                                      <p:cBhvr additive="base">
                                        <p:cTn id="39" dur="20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box(in)">
                                      <p:cBhvr>
                                        <p:cTn id="44" dur="50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box(in)">
                                      <p:cBhvr>
                                        <p:cTn id="49" dur="5000"/>
                                        <p:tgtEl>
                                          <p:spTgt spid="33"/>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box(in)">
                                      <p:cBhvr>
                                        <p:cTn id="54" dur="5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GLOBAL INDICES – Trend Remains Positive</a:t>
            </a:r>
            <a:endParaRPr lang="en-US" dirty="0"/>
          </a:p>
        </p:txBody>
      </p:sp>
      <p:sp>
        <p:nvSpPr>
          <p:cNvPr id="4" name="Content Placeholder 2"/>
          <p:cNvSpPr>
            <a:spLocks noGrp="1"/>
          </p:cNvSpPr>
          <p:nvPr>
            <p:ph sz="half" idx="2"/>
          </p:nvPr>
        </p:nvSpPr>
        <p:spPr>
          <a:xfrm>
            <a:off x="0" y="1285875"/>
            <a:ext cx="9144000" cy="4929188"/>
          </a:xfrm>
        </p:spPr>
        <p:txBody>
          <a:bodyPr>
            <a:normAutofit/>
          </a:bodyPr>
          <a:lstStyle/>
          <a:p>
            <a:pPr marL="365760" indent="-256032" fontAlgn="auto">
              <a:spcAft>
                <a:spcPts val="0"/>
              </a:spcAft>
              <a:buFont typeface="Wingdings 3"/>
              <a:buChar char=""/>
              <a:defRPr/>
            </a:pPr>
            <a:r>
              <a:rPr lang="en-US" dirty="0" smtClean="0">
                <a:solidFill>
                  <a:schemeClr val="accent6">
                    <a:lumMod val="50000"/>
                  </a:schemeClr>
                </a:solidFill>
              </a:rPr>
              <a:t>Majority of the global markets made their bottoms in August to October 2011.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Quite a lot of markets are up 10-20% from those levels and have not re-tested their bottoms.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Indian Markets made a low little later in December 2011 and have underperformed from August lows to global markets.</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 The trend remains very positive for Global Markets though momentum seems to be slowing down but can catch up any time with the strong uptrend continuing. </a:t>
            </a:r>
          </a:p>
        </p:txBody>
      </p:sp>
      <p:pic>
        <p:nvPicPr>
          <p:cNvPr id="22532" name="Picture 4" descr="analyse india logo.jpg"/>
          <p:cNvPicPr>
            <a:picLocks noChangeAspect="1"/>
          </p:cNvPicPr>
          <p:nvPr/>
        </p:nvPicPr>
        <p:blipFill>
          <a:blip r:embed="rId2"/>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Dow Jones – Daily Chart</a:t>
            </a:r>
            <a:endParaRPr lang="en-US" dirty="0"/>
          </a:p>
        </p:txBody>
      </p:sp>
      <p:pic>
        <p:nvPicPr>
          <p:cNvPr id="23555" name="Picture 3" descr="dowJonesDaily.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3276600" y="1905000"/>
            <a:ext cx="5638800" cy="762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flipV="1">
            <a:off x="4800600" y="2057400"/>
            <a:ext cx="4191000" cy="1752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924800" y="2133600"/>
            <a:ext cx="838200" cy="152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477000" y="1600200"/>
            <a:ext cx="24384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Rounded Rectangular Callout 16"/>
          <p:cNvSpPr/>
          <p:nvPr/>
        </p:nvSpPr>
        <p:spPr>
          <a:xfrm>
            <a:off x="152400" y="838200"/>
            <a:ext cx="3733800" cy="914400"/>
          </a:xfrm>
          <a:prstGeom prst="wedgeRoundRectCallout">
            <a:avLst>
              <a:gd name="adj1" fmla="val 128000"/>
              <a:gd name="adj2" fmla="val 4603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Higher Top Higher Bottom after testing breakout levels. </a:t>
            </a:r>
          </a:p>
          <a:p>
            <a:pPr algn="ctr" fontAlgn="auto">
              <a:spcBef>
                <a:spcPts val="0"/>
              </a:spcBef>
              <a:spcAft>
                <a:spcPts val="0"/>
              </a:spcAft>
              <a:defRPr/>
            </a:pPr>
            <a:r>
              <a:rPr lang="en-US" dirty="0"/>
              <a:t>Not far from the 2012 highs. </a:t>
            </a:r>
          </a:p>
        </p:txBody>
      </p:sp>
      <p:sp>
        <p:nvSpPr>
          <p:cNvPr id="18" name="Up Arrow 17"/>
          <p:cNvSpPr/>
          <p:nvPr/>
        </p:nvSpPr>
        <p:spPr>
          <a:xfrm>
            <a:off x="7772400" y="2590800"/>
            <a:ext cx="228600" cy="38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23562" name="Picture 9"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5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2000" fill="hold"/>
                                        <p:tgtEl>
                                          <p:spTgt spid="17"/>
                                        </p:tgtEl>
                                        <p:attrNameLst>
                                          <p:attrName>ppt_x</p:attrName>
                                        </p:attrNameLst>
                                      </p:cBhvr>
                                      <p:tavLst>
                                        <p:tav tm="0">
                                          <p:val>
                                            <p:strVal val="#ppt_x"/>
                                          </p:val>
                                        </p:tav>
                                        <p:tav tm="100000">
                                          <p:val>
                                            <p:strVal val="#ppt_x"/>
                                          </p:val>
                                        </p:tav>
                                      </p:tavLst>
                                    </p:anim>
                                    <p:anim calcmode="lin" valueType="num">
                                      <p:cBhvr additive="base">
                                        <p:cTn id="28" dur="2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box(in)">
                                      <p:cBhvr>
                                        <p:cTn id="33" dur="3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Dow Jones – Weekly Chart</a:t>
            </a:r>
            <a:endParaRPr lang="en-US" dirty="0"/>
          </a:p>
        </p:txBody>
      </p:sp>
      <p:pic>
        <p:nvPicPr>
          <p:cNvPr id="24579" name="Picture 3" descr="Dow Long Term.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21" name="Straight Arrow Connector 20"/>
          <p:cNvCxnSpPr/>
          <p:nvPr/>
        </p:nvCxnSpPr>
        <p:spPr>
          <a:xfrm>
            <a:off x="4953000" y="2667000"/>
            <a:ext cx="2667000" cy="762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629400" y="2209800"/>
            <a:ext cx="1371600" cy="609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209800" y="1676400"/>
            <a:ext cx="6629400" cy="76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Rounded Rectangular Callout 40"/>
          <p:cNvSpPr/>
          <p:nvPr/>
        </p:nvSpPr>
        <p:spPr>
          <a:xfrm>
            <a:off x="0" y="609600"/>
            <a:ext cx="3886200" cy="1143000"/>
          </a:xfrm>
          <a:prstGeom prst="wedgeRoundRectCallout">
            <a:avLst>
              <a:gd name="adj1" fmla="val 149754"/>
              <a:gd name="adj2" fmla="val 6473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Higher Top Higher Bottom continues with momentum. Move above 13350 will take it to 2008 highs. </a:t>
            </a:r>
          </a:p>
        </p:txBody>
      </p:sp>
      <p:pic>
        <p:nvPicPr>
          <p:cNvPr id="24584"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ox(in)">
                                      <p:cBhvr>
                                        <p:cTn id="7" dur="5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in)">
                                      <p:cBhvr>
                                        <p:cTn id="12" dur="5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box(in)">
                                      <p:cBhvr>
                                        <p:cTn id="17" dur="5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additive="base">
                                        <p:cTn id="22" dur="2000" fill="hold"/>
                                        <p:tgtEl>
                                          <p:spTgt spid="41"/>
                                        </p:tgtEl>
                                        <p:attrNameLst>
                                          <p:attrName>ppt_x</p:attrName>
                                        </p:attrNameLst>
                                      </p:cBhvr>
                                      <p:tavLst>
                                        <p:tav tm="0">
                                          <p:val>
                                            <p:strVal val="#ppt_x"/>
                                          </p:val>
                                        </p:tav>
                                        <p:tav tm="100000">
                                          <p:val>
                                            <p:strVal val="#ppt_x"/>
                                          </p:val>
                                        </p:tav>
                                      </p:tavLst>
                                    </p:anim>
                                    <p:anim calcmode="lin" valueType="num">
                                      <p:cBhvr additive="base">
                                        <p:cTn id="23" dur="20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Dow Jones </a:t>
            </a:r>
            <a:r>
              <a:rPr lang="en-US" dirty="0" smtClean="0"/>
              <a:t>– Taking Bears for a Ride Upside?</a:t>
            </a:r>
            <a:endParaRPr lang="en-US" dirty="0"/>
          </a:p>
        </p:txBody>
      </p:sp>
      <p:pic>
        <p:nvPicPr>
          <p:cNvPr id="24579" name="Picture 3" descr="Dow Long Term.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21" name="Straight Arrow Connector 20"/>
          <p:cNvCxnSpPr/>
          <p:nvPr/>
        </p:nvCxnSpPr>
        <p:spPr>
          <a:xfrm rot="5400000" flipH="1" flipV="1">
            <a:off x="4572000" y="3581400"/>
            <a:ext cx="2438400" cy="914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1" name="Rounded Rectangular Callout 40"/>
          <p:cNvSpPr/>
          <p:nvPr/>
        </p:nvSpPr>
        <p:spPr>
          <a:xfrm>
            <a:off x="609600" y="4191000"/>
            <a:ext cx="3886200" cy="1143000"/>
          </a:xfrm>
          <a:prstGeom prst="wedgeRoundRectCallout">
            <a:avLst>
              <a:gd name="adj1" fmla="val 100734"/>
              <a:gd name="adj2" fmla="val -17526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Fractal </a:t>
            </a:r>
          </a:p>
          <a:p>
            <a:pPr algn="ctr" fontAlgn="auto">
              <a:spcBef>
                <a:spcPts val="0"/>
              </a:spcBef>
              <a:spcAft>
                <a:spcPts val="0"/>
              </a:spcAft>
              <a:defRPr/>
            </a:pPr>
            <a:r>
              <a:rPr lang="en-US" dirty="0" smtClean="0"/>
              <a:t>Rally and Correction on break of </a:t>
            </a:r>
            <a:r>
              <a:rPr lang="en-US" dirty="0" err="1" smtClean="0"/>
              <a:t>trendline</a:t>
            </a:r>
            <a:r>
              <a:rPr lang="en-US" dirty="0" smtClean="0"/>
              <a:t> </a:t>
            </a:r>
            <a:r>
              <a:rPr lang="en-US" dirty="0" smtClean="0"/>
              <a:t>giving false hopes of big crashes.</a:t>
            </a:r>
          </a:p>
        </p:txBody>
      </p:sp>
      <p:pic>
        <p:nvPicPr>
          <p:cNvPr id="24584"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
        <p:nvSpPr>
          <p:cNvPr id="12" name="Oval 11"/>
          <p:cNvSpPr/>
          <p:nvPr/>
        </p:nvSpPr>
        <p:spPr>
          <a:xfrm rot="21078887">
            <a:off x="6045434" y="3243827"/>
            <a:ext cx="405931" cy="370345"/>
          </a:xfrm>
          <a:prstGeom prst="ellipse">
            <a:avLst/>
          </a:prstGeom>
          <a:solidFill>
            <a:schemeClr val="accent1">
              <a:alpha val="19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4" name="Straight Arrow Connector 13"/>
          <p:cNvCxnSpPr/>
          <p:nvPr/>
        </p:nvCxnSpPr>
        <p:spPr>
          <a:xfrm rot="5400000" flipH="1" flipV="1">
            <a:off x="5753100" y="2781300"/>
            <a:ext cx="1524000" cy="838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rot="21078887">
            <a:off x="6825820" y="2620721"/>
            <a:ext cx="369161" cy="611055"/>
          </a:xfrm>
          <a:prstGeom prst="ellipse">
            <a:avLst/>
          </a:prstGeom>
          <a:solidFill>
            <a:schemeClr val="accent1">
              <a:alpha val="19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9" name="Straight Arrow Connector 18"/>
          <p:cNvCxnSpPr/>
          <p:nvPr/>
        </p:nvCxnSpPr>
        <p:spPr>
          <a:xfrm rot="5400000" flipH="1" flipV="1">
            <a:off x="6477000" y="2514600"/>
            <a:ext cx="1447800" cy="533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rot="21078887">
            <a:off x="7341524" y="2167964"/>
            <a:ext cx="328354" cy="373569"/>
          </a:xfrm>
          <a:prstGeom prst="ellipse">
            <a:avLst/>
          </a:prstGeom>
          <a:solidFill>
            <a:schemeClr val="accent1">
              <a:alpha val="19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5" name="Straight Arrow Connector 24"/>
          <p:cNvCxnSpPr/>
          <p:nvPr/>
        </p:nvCxnSpPr>
        <p:spPr>
          <a:xfrm rot="5400000" flipH="1" flipV="1">
            <a:off x="7696200" y="1600200"/>
            <a:ext cx="838200" cy="838200"/>
          </a:xfrm>
          <a:prstGeom prst="straightConnector1">
            <a:avLst/>
          </a:prstGeom>
          <a:ln w="28575">
            <a:solidFill>
              <a:srgbClr val="FF0000"/>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ox(in)">
                                      <p:cBhvr>
                                        <p:cTn id="7" dur="5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 calcmode="lin" valueType="num">
                                      <p:cBhvr additive="base">
                                        <p:cTn id="12" dur="2000" fill="hold"/>
                                        <p:tgtEl>
                                          <p:spTgt spid="41"/>
                                        </p:tgtEl>
                                        <p:attrNameLst>
                                          <p:attrName>ppt_x</p:attrName>
                                        </p:attrNameLst>
                                      </p:cBhvr>
                                      <p:tavLst>
                                        <p:tav tm="0">
                                          <p:val>
                                            <p:strVal val="#ppt_x"/>
                                          </p:val>
                                        </p:tav>
                                        <p:tav tm="100000">
                                          <p:val>
                                            <p:strVal val="#ppt_x"/>
                                          </p:val>
                                        </p:tav>
                                      </p:tavLst>
                                    </p:anim>
                                    <p:anim calcmode="lin" valueType="num">
                                      <p:cBhvr additive="base">
                                        <p:cTn id="13" dur="20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ox(in)">
                                      <p:cBhvr>
                                        <p:cTn id="18" dur="30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ox(in)">
                                      <p:cBhvr>
                                        <p:cTn id="23" dur="50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ox(in)">
                                      <p:cBhvr>
                                        <p:cTn id="28" dur="30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ox(in)">
                                      <p:cBhvr>
                                        <p:cTn id="33" dur="50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box(in)">
                                      <p:cBhvr>
                                        <p:cTn id="38" dur="30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ox(in)">
                                      <p:cBhvr>
                                        <p:cTn id="43"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2" grpId="0" animBg="1"/>
      <p:bldP spid="18"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What to Expect from this presentation…	</a:t>
            </a:r>
            <a:endParaRPr lang="en-US" sz="2800" dirty="0"/>
          </a:p>
        </p:txBody>
      </p:sp>
      <p:sp>
        <p:nvSpPr>
          <p:cNvPr id="3" name="Content Placeholder 2"/>
          <p:cNvSpPr txBox="1">
            <a:spLocks/>
          </p:cNvSpPr>
          <p:nvPr/>
        </p:nvSpPr>
        <p:spPr>
          <a:xfrm>
            <a:off x="0" y="1285875"/>
            <a:ext cx="9144000" cy="4929188"/>
          </a:xfrm>
          <a:prstGeom prst="rect">
            <a:avLst/>
          </a:prstGeom>
        </p:spPr>
        <p:txBody>
          <a:bodyPr>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We will be talking on –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0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Indices trend ( </a:t>
            </a:r>
            <a:r>
              <a:rPr lang="en-US" sz="2000" dirty="0" err="1" smtClean="0">
                <a:solidFill>
                  <a:schemeClr val="accent6">
                    <a:lumMod val="50000"/>
                  </a:schemeClr>
                </a:solidFill>
                <a:latin typeface="+mn-lt"/>
                <a:cs typeface="+mn-cs"/>
              </a:rPr>
              <a:t>Sensex</a:t>
            </a:r>
            <a:r>
              <a:rPr lang="en-US" sz="2000" dirty="0" smtClean="0">
                <a:solidFill>
                  <a:schemeClr val="accent6">
                    <a:lumMod val="50000"/>
                  </a:schemeClr>
                </a:solidFill>
                <a:latin typeface="+mn-lt"/>
                <a:cs typeface="+mn-cs"/>
              </a:rPr>
              <a:t>, Nifty and Bank Nifty ) in the past 2 years/ 5 years.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Global Indices trends.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The co-relation of Indian and Global Indices.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Nifty and India </a:t>
            </a:r>
            <a:r>
              <a:rPr lang="en-US" sz="2000" dirty="0" err="1" smtClean="0">
                <a:solidFill>
                  <a:schemeClr val="accent6">
                    <a:lumMod val="50000"/>
                  </a:schemeClr>
                </a:solidFill>
                <a:latin typeface="+mn-lt"/>
                <a:cs typeface="+mn-cs"/>
              </a:rPr>
              <a:t>Vix</a:t>
            </a:r>
            <a:r>
              <a:rPr lang="en-US" sz="2000" dirty="0" smtClean="0">
                <a:solidFill>
                  <a:schemeClr val="accent6">
                    <a:lumMod val="50000"/>
                  </a:schemeClr>
                </a:solidFill>
                <a:latin typeface="+mn-lt"/>
                <a:cs typeface="+mn-cs"/>
              </a:rPr>
              <a:t> co-relation.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Volumes on Nifty in recent Rallies and Crashes.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Impact Makers of Nifty 50.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000" dirty="0" smtClean="0">
                <a:solidFill>
                  <a:schemeClr val="accent6">
                    <a:lumMod val="50000"/>
                  </a:schemeClr>
                </a:solidFill>
                <a:latin typeface="+mn-lt"/>
                <a:cs typeface="+mn-cs"/>
              </a:rPr>
              <a:t>8 and 13 year cycles on </a:t>
            </a:r>
            <a:r>
              <a:rPr lang="en-US" sz="2000" dirty="0" err="1" smtClean="0">
                <a:solidFill>
                  <a:schemeClr val="accent6">
                    <a:lumMod val="50000"/>
                  </a:schemeClr>
                </a:solidFill>
                <a:latin typeface="+mn-lt"/>
                <a:cs typeface="+mn-cs"/>
              </a:rPr>
              <a:t>Sensex</a:t>
            </a:r>
            <a:r>
              <a:rPr lang="en-US" sz="2000" dirty="0" smtClean="0">
                <a:solidFill>
                  <a:schemeClr val="accent6">
                    <a:lumMod val="50000"/>
                  </a:schemeClr>
                </a:solidFill>
                <a:latin typeface="+mn-lt"/>
                <a:cs typeface="+mn-cs"/>
              </a:rPr>
              <a:t>.</a:t>
            </a:r>
            <a:endParaRPr lang="en-US" sz="20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err="1" smtClean="0"/>
              <a:t>Bovespa</a:t>
            </a:r>
            <a:r>
              <a:rPr lang="en-US" dirty="0" smtClean="0"/>
              <a:t> – Setting for Short Term Breakout. </a:t>
            </a:r>
            <a:endParaRPr lang="en-US" dirty="0"/>
          </a:p>
        </p:txBody>
      </p:sp>
      <p:pic>
        <p:nvPicPr>
          <p:cNvPr id="25603" name="Picture 5" descr="Bovespachart.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7" name="Straight Arrow Connector 6"/>
          <p:cNvCxnSpPr/>
          <p:nvPr/>
        </p:nvCxnSpPr>
        <p:spPr>
          <a:xfrm>
            <a:off x="6477000" y="2895600"/>
            <a:ext cx="1524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553200" y="3505200"/>
            <a:ext cx="1524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990600" y="2667000"/>
            <a:ext cx="7391400" cy="1524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5257800" y="685800"/>
            <a:ext cx="3886200" cy="838200"/>
          </a:xfrm>
          <a:prstGeom prst="wedgeRoundRectCallout">
            <a:avLst>
              <a:gd name="adj1" fmla="val 9800"/>
              <a:gd name="adj2" fmla="val 21066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Multiple Bottoms and Channel Breakout on Cards. </a:t>
            </a:r>
          </a:p>
        </p:txBody>
      </p:sp>
      <p:pic>
        <p:nvPicPr>
          <p:cNvPr id="25608"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2000" fill="hold"/>
                                        <p:tgtEl>
                                          <p:spTgt spid="14"/>
                                        </p:tgtEl>
                                        <p:attrNameLst>
                                          <p:attrName>ppt_x</p:attrName>
                                        </p:attrNameLst>
                                      </p:cBhvr>
                                      <p:tavLst>
                                        <p:tav tm="0">
                                          <p:val>
                                            <p:strVal val="#ppt_x"/>
                                          </p:val>
                                        </p:tav>
                                        <p:tav tm="100000">
                                          <p:val>
                                            <p:strVal val="#ppt_x"/>
                                          </p:val>
                                        </p:tav>
                                      </p:tavLst>
                                    </p:anim>
                                    <p:anim calcmode="lin" valueType="num">
                                      <p:cBhvr additive="base">
                                        <p:cTn id="23"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CAC 40 – Symmetrical Triangle – Waiting to Breakout</a:t>
            </a:r>
            <a:endParaRPr lang="en-US" dirty="0"/>
          </a:p>
        </p:txBody>
      </p:sp>
      <p:pic>
        <p:nvPicPr>
          <p:cNvPr id="26627" name="Picture 3" descr="cac.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flipV="1">
            <a:off x="4800600" y="3352800"/>
            <a:ext cx="3886200" cy="762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962400" y="1600200"/>
            <a:ext cx="4800600" cy="1447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5257800" y="685800"/>
            <a:ext cx="3886200" cy="838200"/>
          </a:xfrm>
          <a:prstGeom prst="wedgeRoundRectCallout">
            <a:avLst>
              <a:gd name="adj1" fmla="val 29357"/>
              <a:gd name="adj2" fmla="val 20074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Symmetrical Triangle with</a:t>
            </a:r>
          </a:p>
          <a:p>
            <a:pPr algn="ctr" fontAlgn="auto">
              <a:spcBef>
                <a:spcPts val="0"/>
              </a:spcBef>
              <a:spcAft>
                <a:spcPts val="0"/>
              </a:spcAft>
              <a:defRPr/>
            </a:pPr>
            <a:r>
              <a:rPr lang="en-US" dirty="0"/>
              <a:t>Higher Bottoms.  </a:t>
            </a:r>
          </a:p>
        </p:txBody>
      </p:sp>
      <p:pic>
        <p:nvPicPr>
          <p:cNvPr id="26631"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2000" fill="hold"/>
                                        <p:tgtEl>
                                          <p:spTgt spid="14"/>
                                        </p:tgtEl>
                                        <p:attrNameLst>
                                          <p:attrName>ppt_x</p:attrName>
                                        </p:attrNameLst>
                                      </p:cBhvr>
                                      <p:tavLst>
                                        <p:tav tm="0">
                                          <p:val>
                                            <p:strVal val="#ppt_x"/>
                                          </p:val>
                                        </p:tav>
                                        <p:tav tm="100000">
                                          <p:val>
                                            <p:strVal val="#ppt_x"/>
                                          </p:val>
                                        </p:tav>
                                      </p:tavLst>
                                    </p:anim>
                                    <p:anim calcmode="lin" valueType="num">
                                      <p:cBhvr additive="base">
                                        <p:cTn id="18"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fontAlgn="auto">
              <a:spcAft>
                <a:spcPts val="0"/>
              </a:spcAft>
              <a:defRPr/>
            </a:pPr>
            <a:r>
              <a:rPr lang="en-US" dirty="0" smtClean="0"/>
              <a:t>DAX –Trend remains positive but a new move above 7000 </a:t>
            </a:r>
            <a:endParaRPr lang="en-US" dirty="0"/>
          </a:p>
        </p:txBody>
      </p:sp>
      <p:pic>
        <p:nvPicPr>
          <p:cNvPr id="27651" name="Picture 3" descr="daX.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4038600" y="1524000"/>
            <a:ext cx="4876800" cy="685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486400" y="2667000"/>
            <a:ext cx="3276600" cy="1371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5257800" y="609600"/>
            <a:ext cx="3886200" cy="1143000"/>
          </a:xfrm>
          <a:prstGeom prst="wedgeRoundRectCallout">
            <a:avLst>
              <a:gd name="adj1" fmla="val 26930"/>
              <a:gd name="adj2" fmla="val 7209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Symmetrical Triangle with</a:t>
            </a:r>
          </a:p>
          <a:p>
            <a:pPr algn="ctr" fontAlgn="auto">
              <a:spcBef>
                <a:spcPts val="0"/>
              </a:spcBef>
              <a:spcAft>
                <a:spcPts val="0"/>
              </a:spcAft>
              <a:defRPr/>
            </a:pPr>
            <a:r>
              <a:rPr lang="en-US" dirty="0"/>
              <a:t>Higher Bottoms but breakout will </a:t>
            </a:r>
          </a:p>
          <a:p>
            <a:pPr algn="ctr" fontAlgn="auto">
              <a:spcBef>
                <a:spcPts val="0"/>
              </a:spcBef>
              <a:spcAft>
                <a:spcPts val="0"/>
              </a:spcAft>
              <a:defRPr/>
            </a:pPr>
            <a:r>
              <a:rPr lang="en-US" dirty="0"/>
              <a:t>Take time. </a:t>
            </a:r>
          </a:p>
        </p:txBody>
      </p:sp>
      <p:pic>
        <p:nvPicPr>
          <p:cNvPr id="27655"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2000" fill="hold"/>
                                        <p:tgtEl>
                                          <p:spTgt spid="14"/>
                                        </p:tgtEl>
                                        <p:attrNameLst>
                                          <p:attrName>ppt_x</p:attrName>
                                        </p:attrNameLst>
                                      </p:cBhvr>
                                      <p:tavLst>
                                        <p:tav tm="0">
                                          <p:val>
                                            <p:strVal val="#ppt_x"/>
                                          </p:val>
                                        </p:tav>
                                        <p:tav tm="100000">
                                          <p:val>
                                            <p:strVal val="#ppt_x"/>
                                          </p:val>
                                        </p:tav>
                                      </p:tavLst>
                                    </p:anim>
                                    <p:anim calcmode="lin" valueType="num">
                                      <p:cBhvr additive="base">
                                        <p:cTn id="18"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FTSE 100 – Range Bound</a:t>
            </a:r>
            <a:endParaRPr lang="en-US" dirty="0"/>
          </a:p>
        </p:txBody>
      </p:sp>
      <p:pic>
        <p:nvPicPr>
          <p:cNvPr id="28675" name="Picture 3" descr="ftSE.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flipV="1">
            <a:off x="381000" y="2819400"/>
            <a:ext cx="8305800" cy="228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029200" y="1828800"/>
            <a:ext cx="3733800" cy="228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2895600" y="3200400"/>
            <a:ext cx="3886200" cy="838200"/>
          </a:xfrm>
          <a:prstGeom prst="wedgeRoundRectCallout">
            <a:avLst>
              <a:gd name="adj1" fmla="val 95057"/>
              <a:gd name="adj2" fmla="val -110946"/>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Symmetrical Triangle and a major resistance at 5900-6000. Trend remains positive. </a:t>
            </a:r>
          </a:p>
        </p:txBody>
      </p:sp>
      <p:cxnSp>
        <p:nvCxnSpPr>
          <p:cNvPr id="16" name="Straight Arrow Connector 15"/>
          <p:cNvCxnSpPr/>
          <p:nvPr/>
        </p:nvCxnSpPr>
        <p:spPr>
          <a:xfrm flipV="1">
            <a:off x="6096000" y="2362200"/>
            <a:ext cx="2743200" cy="609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8680"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2000" fill="hold"/>
                                        <p:tgtEl>
                                          <p:spTgt spid="14"/>
                                        </p:tgtEl>
                                        <p:attrNameLst>
                                          <p:attrName>ppt_x</p:attrName>
                                        </p:attrNameLst>
                                      </p:cBhvr>
                                      <p:tavLst>
                                        <p:tav tm="0">
                                          <p:val>
                                            <p:strVal val="#ppt_x"/>
                                          </p:val>
                                        </p:tav>
                                        <p:tav tm="100000">
                                          <p:val>
                                            <p:strVal val="#ppt_x"/>
                                          </p:val>
                                        </p:tav>
                                      </p:tavLst>
                                    </p:anim>
                                    <p:anim calcmode="lin" valueType="num">
                                      <p:cBhvr additive="base">
                                        <p:cTn id="18"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ox(in)">
                                      <p:cBhvr>
                                        <p:cTn id="23" dur="5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Hang </a:t>
            </a:r>
            <a:r>
              <a:rPr lang="en-US" dirty="0" err="1" smtClean="0"/>
              <a:t>Seng</a:t>
            </a:r>
            <a:r>
              <a:rPr lang="en-US" dirty="0" smtClean="0"/>
              <a:t> – Forming a triangle similar to Nifty</a:t>
            </a:r>
            <a:endParaRPr lang="en-US" dirty="0"/>
          </a:p>
        </p:txBody>
      </p:sp>
      <p:pic>
        <p:nvPicPr>
          <p:cNvPr id="29699" name="Picture 3" descr="hangSeng.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flipV="1">
            <a:off x="2438400" y="3048000"/>
            <a:ext cx="5791200" cy="990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91200" y="2362200"/>
            <a:ext cx="2514600" cy="685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828800" y="1600200"/>
            <a:ext cx="6553200" cy="1295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ounded Rectangular Callout 15"/>
          <p:cNvSpPr/>
          <p:nvPr/>
        </p:nvSpPr>
        <p:spPr>
          <a:xfrm>
            <a:off x="3505200" y="1066800"/>
            <a:ext cx="3886200" cy="838200"/>
          </a:xfrm>
          <a:prstGeom prst="wedgeRoundRectCallout">
            <a:avLst>
              <a:gd name="adj1" fmla="val 59305"/>
              <a:gd name="adj2" fmla="val 14123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Symmetrical Triangle just like Nifty with apex around 2013. </a:t>
            </a:r>
          </a:p>
        </p:txBody>
      </p:sp>
      <p:pic>
        <p:nvPicPr>
          <p:cNvPr id="29704"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2000" fill="hold"/>
                                        <p:tgtEl>
                                          <p:spTgt spid="16"/>
                                        </p:tgtEl>
                                        <p:attrNameLst>
                                          <p:attrName>ppt_x</p:attrName>
                                        </p:attrNameLst>
                                      </p:cBhvr>
                                      <p:tavLst>
                                        <p:tav tm="0">
                                          <p:val>
                                            <p:strVal val="#ppt_x"/>
                                          </p:val>
                                        </p:tav>
                                        <p:tav tm="100000">
                                          <p:val>
                                            <p:strVal val="#ppt_x"/>
                                          </p:val>
                                        </p:tav>
                                      </p:tavLst>
                                    </p:anim>
                                    <p:anim calcmode="lin" valueType="num">
                                      <p:cBhvr additive="base">
                                        <p:cTn id="23" dur="2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Nikkei – Range Bound Movement Continues.</a:t>
            </a:r>
            <a:endParaRPr lang="en-US" dirty="0"/>
          </a:p>
        </p:txBody>
      </p:sp>
      <p:pic>
        <p:nvPicPr>
          <p:cNvPr id="30723" name="Picture 3" descr="nikkei.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4724400" y="2971800"/>
            <a:ext cx="3581400" cy="381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962400" y="3429000"/>
            <a:ext cx="4038600" cy="304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0726" name="Picture 5"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Shanghai – Symmetrical Triangle Breakdown Impact.</a:t>
            </a:r>
            <a:endParaRPr lang="en-US" dirty="0"/>
          </a:p>
        </p:txBody>
      </p:sp>
      <p:pic>
        <p:nvPicPr>
          <p:cNvPr id="31747" name="Picture 3" descr="shanghai.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flipV="1">
            <a:off x="1447800" y="3276600"/>
            <a:ext cx="5334000" cy="685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819400" y="2971800"/>
            <a:ext cx="3962400" cy="304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4648200" y="1143000"/>
            <a:ext cx="3886200" cy="1295400"/>
          </a:xfrm>
          <a:prstGeom prst="wedgeRoundRectCallout">
            <a:avLst>
              <a:gd name="adj1" fmla="val 11006"/>
              <a:gd name="adj2" fmla="val 123087"/>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An example of what could happen if </a:t>
            </a:r>
          </a:p>
          <a:p>
            <a:pPr algn="ctr" fontAlgn="auto">
              <a:spcBef>
                <a:spcPts val="0"/>
              </a:spcBef>
              <a:spcAft>
                <a:spcPts val="0"/>
              </a:spcAft>
              <a:defRPr/>
            </a:pPr>
            <a:r>
              <a:rPr lang="en-US" dirty="0"/>
              <a:t>a symmetrical breakdown. </a:t>
            </a:r>
          </a:p>
          <a:p>
            <a:pPr algn="ctr" fontAlgn="auto">
              <a:spcBef>
                <a:spcPts val="0"/>
              </a:spcBef>
              <a:spcAft>
                <a:spcPts val="0"/>
              </a:spcAft>
              <a:defRPr/>
            </a:pPr>
            <a:r>
              <a:rPr lang="en-US" dirty="0"/>
              <a:t>No signs of bottoming out yet.</a:t>
            </a:r>
          </a:p>
        </p:txBody>
      </p:sp>
      <p:pic>
        <p:nvPicPr>
          <p:cNvPr id="31751"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2000" fill="hold"/>
                                        <p:tgtEl>
                                          <p:spTgt spid="12"/>
                                        </p:tgtEl>
                                        <p:attrNameLst>
                                          <p:attrName>ppt_x</p:attrName>
                                        </p:attrNameLst>
                                      </p:cBhvr>
                                      <p:tavLst>
                                        <p:tav tm="0">
                                          <p:val>
                                            <p:strVal val="#ppt_x"/>
                                          </p:val>
                                        </p:tav>
                                        <p:tav tm="100000">
                                          <p:val>
                                            <p:strVal val="#ppt_x"/>
                                          </p:val>
                                        </p:tav>
                                      </p:tavLst>
                                    </p:anim>
                                    <p:anim calcmode="lin" valueType="num">
                                      <p:cBhvr additive="base">
                                        <p:cTn id="18"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Taiwan – Making a base- Quite far from Breakout. </a:t>
            </a:r>
            <a:endParaRPr lang="en-US" dirty="0"/>
          </a:p>
        </p:txBody>
      </p:sp>
      <p:pic>
        <p:nvPicPr>
          <p:cNvPr id="32771" name="Picture 3" descr="taiwan.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8" name="Straight Arrow Connector 7"/>
          <p:cNvCxnSpPr/>
          <p:nvPr/>
        </p:nvCxnSpPr>
        <p:spPr>
          <a:xfrm>
            <a:off x="4648200" y="1600200"/>
            <a:ext cx="3581400" cy="533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257800" y="1676400"/>
            <a:ext cx="2667000" cy="838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304800" y="2590800"/>
            <a:ext cx="7010400" cy="152400"/>
          </a:xfrm>
          <a:prstGeom prst="roundRect">
            <a:avLst/>
          </a:prstGeom>
          <a:solidFill>
            <a:schemeClr val="accent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2775"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AXIS BANK – Triangle Formation. </a:t>
            </a:r>
            <a:endParaRPr lang="en-US" dirty="0"/>
          </a:p>
        </p:txBody>
      </p:sp>
      <p:pic>
        <p:nvPicPr>
          <p:cNvPr id="33795" name="Picture 3" descr="axisBank.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6096000" y="2362200"/>
            <a:ext cx="2667000" cy="838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257800" y="3276600"/>
            <a:ext cx="3657600" cy="838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257800" y="3124200"/>
            <a:ext cx="3581400" cy="1588"/>
          </a:xfrm>
          <a:prstGeom prst="straightConnector1">
            <a:avLst/>
          </a:prstGeom>
          <a:ln w="28575">
            <a:solidFill>
              <a:srgbClr val="00B0F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3505200" y="1066800"/>
            <a:ext cx="3886200" cy="1143000"/>
          </a:xfrm>
          <a:prstGeom prst="wedgeRoundRectCallout">
            <a:avLst>
              <a:gd name="adj1" fmla="val 83445"/>
              <a:gd name="adj2" fmla="val 11203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1080 on upside is the trend change point and 970 on lower side. A break out of this range will give a 150-250 point move. </a:t>
            </a:r>
          </a:p>
        </p:txBody>
      </p:sp>
      <p:pic>
        <p:nvPicPr>
          <p:cNvPr id="33800"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2000" fill="hold"/>
                                        <p:tgtEl>
                                          <p:spTgt spid="14"/>
                                        </p:tgtEl>
                                        <p:attrNameLst>
                                          <p:attrName>ppt_x</p:attrName>
                                        </p:attrNameLst>
                                      </p:cBhvr>
                                      <p:tavLst>
                                        <p:tav tm="0">
                                          <p:val>
                                            <p:strVal val="#ppt_x"/>
                                          </p:val>
                                        </p:tav>
                                        <p:tav tm="100000">
                                          <p:val>
                                            <p:strVal val="#ppt_x"/>
                                          </p:val>
                                        </p:tav>
                                      </p:tavLst>
                                    </p:anim>
                                    <p:anim calcmode="lin" valueType="num">
                                      <p:cBhvr additive="base">
                                        <p:cTn id="23"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BPCL – Long Term Breakout being re-tested. </a:t>
            </a:r>
            <a:endParaRPr lang="en-US" dirty="0"/>
          </a:p>
        </p:txBody>
      </p:sp>
      <p:pic>
        <p:nvPicPr>
          <p:cNvPr id="34819" name="Picture 3" descr="bpCL.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sp>
        <p:nvSpPr>
          <p:cNvPr id="5" name="Rounded Rectangular Callout 4"/>
          <p:cNvSpPr/>
          <p:nvPr/>
        </p:nvSpPr>
        <p:spPr>
          <a:xfrm>
            <a:off x="1676400" y="914400"/>
            <a:ext cx="3886200" cy="838200"/>
          </a:xfrm>
          <a:prstGeom prst="wedgeRoundRectCallout">
            <a:avLst>
              <a:gd name="adj1" fmla="val 111252"/>
              <a:gd name="adj2" fmla="val 146906"/>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330-355 a strong support </a:t>
            </a:r>
          </a:p>
          <a:p>
            <a:pPr algn="ctr" fontAlgn="auto">
              <a:spcBef>
                <a:spcPts val="0"/>
              </a:spcBef>
              <a:spcAft>
                <a:spcPts val="0"/>
              </a:spcAft>
              <a:defRPr/>
            </a:pPr>
            <a:r>
              <a:rPr lang="en-US" dirty="0"/>
              <a:t>Zone. Cup and Handle Breakout </a:t>
            </a:r>
          </a:p>
          <a:p>
            <a:pPr algn="ctr" fontAlgn="auto">
              <a:spcBef>
                <a:spcPts val="0"/>
              </a:spcBef>
              <a:spcAft>
                <a:spcPts val="0"/>
              </a:spcAft>
              <a:defRPr/>
            </a:pPr>
            <a:r>
              <a:rPr lang="en-US" dirty="0"/>
              <a:t>Gives a target price of 400-450. </a:t>
            </a:r>
          </a:p>
        </p:txBody>
      </p:sp>
      <p:cxnSp>
        <p:nvCxnSpPr>
          <p:cNvPr id="6" name="Straight Arrow Connector 5"/>
          <p:cNvCxnSpPr/>
          <p:nvPr/>
        </p:nvCxnSpPr>
        <p:spPr>
          <a:xfrm>
            <a:off x="685800" y="1676400"/>
            <a:ext cx="7467600" cy="1447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657600" y="2362200"/>
            <a:ext cx="5029200" cy="152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629400" y="2590800"/>
            <a:ext cx="1676400" cy="228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4824"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ox(in)">
                                      <p:cBhvr>
                                        <p:cTn id="18" dur="50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ox(in)">
                                      <p:cBhvr>
                                        <p:cTn id="23" dur="5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Nifty – Time spent at 4900-5350</a:t>
            </a:r>
            <a:br>
              <a:rPr lang="en-US" dirty="0" smtClean="0"/>
            </a:br>
            <a:endParaRPr lang="en-US" dirty="0"/>
          </a:p>
        </p:txBody>
      </p:sp>
      <p:pic>
        <p:nvPicPr>
          <p:cNvPr id="5" name="Picture 4" descr="timeNifty.png"/>
          <p:cNvPicPr>
            <a:picLocks noChangeAspect="1"/>
          </p:cNvPicPr>
          <p:nvPr/>
        </p:nvPicPr>
        <p:blipFill>
          <a:blip r:embed="rId2"/>
          <a:stretch>
            <a:fillRect/>
          </a:stretch>
        </p:blipFill>
        <p:spPr>
          <a:xfrm>
            <a:off x="0" y="1362456"/>
            <a:ext cx="9144000" cy="41330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ound Single Corner Rectangle 5"/>
          <p:cNvSpPr/>
          <p:nvPr/>
        </p:nvSpPr>
        <p:spPr>
          <a:xfrm>
            <a:off x="0" y="2971800"/>
            <a:ext cx="8839200" cy="838200"/>
          </a:xfrm>
          <a:prstGeom prst="round1Rect">
            <a:avLst/>
          </a:prstGeom>
          <a:solidFill>
            <a:srgbClr val="92D050">
              <a:alpha val="76000"/>
            </a:srgb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Rounded Rectangular Callout 9"/>
          <p:cNvSpPr/>
          <p:nvPr/>
        </p:nvSpPr>
        <p:spPr>
          <a:xfrm>
            <a:off x="2667000" y="4953000"/>
            <a:ext cx="3048000" cy="1447800"/>
          </a:xfrm>
          <a:prstGeom prst="wedgeRoundRectCallout">
            <a:avLst>
              <a:gd name="adj1" fmla="val 51186"/>
              <a:gd name="adj2" fmla="val -11366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Keeping volatility aside the Nifty has barely managed to stay in this band of 4900-5350</a:t>
            </a:r>
            <a:endParaRPr lang="en-US" dirty="0"/>
          </a:p>
        </p:txBody>
      </p:sp>
      <p:sp>
        <p:nvSpPr>
          <p:cNvPr id="7" name="Oval 6"/>
          <p:cNvSpPr/>
          <p:nvPr/>
        </p:nvSpPr>
        <p:spPr>
          <a:xfrm>
            <a:off x="609600" y="2667000"/>
            <a:ext cx="3048000" cy="12954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Oval 7"/>
          <p:cNvSpPr/>
          <p:nvPr/>
        </p:nvSpPr>
        <p:spPr>
          <a:xfrm>
            <a:off x="5791200" y="2895600"/>
            <a:ext cx="3124200" cy="11430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Oval 8"/>
          <p:cNvSpPr/>
          <p:nvPr/>
        </p:nvSpPr>
        <p:spPr>
          <a:xfrm>
            <a:off x="4343400" y="2895600"/>
            <a:ext cx="533400" cy="3810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Oval 10"/>
          <p:cNvSpPr/>
          <p:nvPr/>
        </p:nvSpPr>
        <p:spPr>
          <a:xfrm>
            <a:off x="5257800" y="2895600"/>
            <a:ext cx="533400" cy="3810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ppt_x"/>
                                          </p:val>
                                        </p:tav>
                                        <p:tav tm="100000">
                                          <p:val>
                                            <p:strVal val="#ppt_x"/>
                                          </p:val>
                                        </p:tav>
                                      </p:tavLst>
                                    </p:anim>
                                    <p:anim calcmode="lin" valueType="num">
                                      <p:cBhvr additive="base">
                                        <p:cTn id="8"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BHEL – At 5-7 year lows. </a:t>
            </a:r>
            <a:endParaRPr lang="en-US" dirty="0"/>
          </a:p>
        </p:txBody>
      </p:sp>
      <p:pic>
        <p:nvPicPr>
          <p:cNvPr id="35843" name="Picture 3" descr="bheL.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1295400" y="3276600"/>
            <a:ext cx="7620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867400" y="1752600"/>
            <a:ext cx="2133600" cy="1447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1371600" y="3581400"/>
            <a:ext cx="3886200" cy="1219200"/>
          </a:xfrm>
          <a:prstGeom prst="wedgeRoundRectCallout">
            <a:avLst>
              <a:gd name="adj1" fmla="val 108964"/>
              <a:gd name="adj2" fmla="val -7080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Major lows at 190-200 in last 5-7 years. Signs of Bottoming out. </a:t>
            </a:r>
          </a:p>
          <a:p>
            <a:pPr algn="ctr" fontAlgn="auto">
              <a:spcBef>
                <a:spcPts val="0"/>
              </a:spcBef>
              <a:spcAft>
                <a:spcPts val="0"/>
              </a:spcAft>
              <a:defRPr/>
            </a:pPr>
            <a:r>
              <a:rPr lang="en-US" dirty="0"/>
              <a:t>Can accumulate with a stop of 190. </a:t>
            </a:r>
          </a:p>
        </p:txBody>
      </p:sp>
      <p:pic>
        <p:nvPicPr>
          <p:cNvPr id="35847"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2000" fill="hold"/>
                                        <p:tgtEl>
                                          <p:spTgt spid="12"/>
                                        </p:tgtEl>
                                        <p:attrNameLst>
                                          <p:attrName>ppt_x</p:attrName>
                                        </p:attrNameLst>
                                      </p:cBhvr>
                                      <p:tavLst>
                                        <p:tav tm="0">
                                          <p:val>
                                            <p:strVal val="#ppt_x"/>
                                          </p:val>
                                        </p:tav>
                                        <p:tav tm="100000">
                                          <p:val>
                                            <p:strVal val="#ppt_x"/>
                                          </p:val>
                                        </p:tav>
                                      </p:tavLst>
                                    </p:anim>
                                    <p:anim calcmode="lin" valueType="num">
                                      <p:cBhvr additive="base">
                                        <p:cTn id="18"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HCL TECH --- </a:t>
            </a:r>
            <a:r>
              <a:rPr lang="en-US" dirty="0" smtClean="0"/>
              <a:t>Future Leader of IT pack..</a:t>
            </a:r>
            <a:endParaRPr lang="en-US" dirty="0"/>
          </a:p>
        </p:txBody>
      </p:sp>
      <p:pic>
        <p:nvPicPr>
          <p:cNvPr id="36867" name="Picture 3" descr="hclTECH.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304800" y="2819400"/>
            <a:ext cx="8382000" cy="76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934200" y="2286000"/>
            <a:ext cx="1524000" cy="76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Rounded Rectangular Callout 10"/>
          <p:cNvSpPr/>
          <p:nvPr/>
        </p:nvSpPr>
        <p:spPr>
          <a:xfrm>
            <a:off x="838200" y="1066800"/>
            <a:ext cx="3886200" cy="1676400"/>
          </a:xfrm>
          <a:prstGeom prst="wedgeRoundRectCallout">
            <a:avLst>
              <a:gd name="adj1" fmla="val 136415"/>
              <a:gd name="adj2" fmla="val 1200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The breakout at 350 got it into a new range to 530. The next upside could take it to 650 in long term. Dips to 480-520 an accumulate area. Stop below 460.  </a:t>
            </a:r>
          </a:p>
        </p:txBody>
      </p:sp>
      <p:pic>
        <p:nvPicPr>
          <p:cNvPr id="36871"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2000" fill="hold"/>
                                        <p:tgtEl>
                                          <p:spTgt spid="11"/>
                                        </p:tgtEl>
                                        <p:attrNameLst>
                                          <p:attrName>ppt_x</p:attrName>
                                        </p:attrNameLst>
                                      </p:cBhvr>
                                      <p:tavLst>
                                        <p:tav tm="0">
                                          <p:val>
                                            <p:strVal val="#ppt_x"/>
                                          </p:val>
                                        </p:tav>
                                        <p:tav tm="100000">
                                          <p:val>
                                            <p:strVal val="#ppt_x"/>
                                          </p:val>
                                        </p:tav>
                                      </p:tavLst>
                                    </p:anim>
                                    <p:anim calcmode="lin" valueType="num">
                                      <p:cBhvr additive="base">
                                        <p:cTn id="18"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HDFC Limited – Range Bound between 630-735. </a:t>
            </a:r>
            <a:endParaRPr lang="en-US" dirty="0"/>
          </a:p>
        </p:txBody>
      </p:sp>
      <p:pic>
        <p:nvPicPr>
          <p:cNvPr id="37891" name="Picture 3" descr="HDFCLimited.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1752600" y="2514600"/>
            <a:ext cx="69342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800600" y="2057400"/>
            <a:ext cx="31242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Rounded Rectangular Callout 11"/>
          <p:cNvSpPr/>
          <p:nvPr/>
        </p:nvSpPr>
        <p:spPr>
          <a:xfrm>
            <a:off x="914400" y="4038600"/>
            <a:ext cx="6096000" cy="990600"/>
          </a:xfrm>
          <a:prstGeom prst="wedgeRoundRectCallout">
            <a:avLst>
              <a:gd name="adj1" fmla="val 66632"/>
              <a:gd name="adj2" fmla="val -23234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Good base built at 620-660. But upside resistance at 730. A move beyond that would Confirm a major breakout</a:t>
            </a:r>
          </a:p>
        </p:txBody>
      </p:sp>
      <p:pic>
        <p:nvPicPr>
          <p:cNvPr id="37895"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2000" fill="hold"/>
                                        <p:tgtEl>
                                          <p:spTgt spid="12"/>
                                        </p:tgtEl>
                                        <p:attrNameLst>
                                          <p:attrName>ppt_x</p:attrName>
                                        </p:attrNameLst>
                                      </p:cBhvr>
                                      <p:tavLst>
                                        <p:tav tm="0">
                                          <p:val>
                                            <p:strVal val="#ppt_x"/>
                                          </p:val>
                                        </p:tav>
                                        <p:tav tm="100000">
                                          <p:val>
                                            <p:strVal val="#ppt_x"/>
                                          </p:val>
                                        </p:tav>
                                      </p:tavLst>
                                    </p:anim>
                                    <p:anim calcmode="lin" valueType="num">
                                      <p:cBhvr additive="base">
                                        <p:cTn id="18" dur="2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fontAlgn="auto">
              <a:spcAft>
                <a:spcPts val="0"/>
              </a:spcAft>
              <a:defRPr/>
            </a:pPr>
            <a:r>
              <a:rPr lang="en-US" dirty="0" smtClean="0"/>
              <a:t>ICICI BANK – Breakout done, Buy on dips. </a:t>
            </a:r>
            <a:endParaRPr lang="en-US" dirty="0"/>
          </a:p>
        </p:txBody>
      </p:sp>
      <p:pic>
        <p:nvPicPr>
          <p:cNvPr id="38915" name="Picture 3" descr="iciCIBANK.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5105400" y="1905000"/>
            <a:ext cx="2971800" cy="9144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62000" y="2438400"/>
            <a:ext cx="77724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895600" y="2819400"/>
            <a:ext cx="5029200" cy="990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ounded Rectangular Callout 15"/>
          <p:cNvSpPr/>
          <p:nvPr/>
        </p:nvSpPr>
        <p:spPr>
          <a:xfrm>
            <a:off x="3200400" y="3810000"/>
            <a:ext cx="5715000" cy="838200"/>
          </a:xfrm>
          <a:prstGeom prst="wedgeRoundRectCallout">
            <a:avLst>
              <a:gd name="adj1" fmla="val -1077"/>
              <a:gd name="adj2" fmla="val -20635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Triangle Breakout done and momentum above </a:t>
            </a:r>
          </a:p>
          <a:p>
            <a:pPr algn="ctr" fontAlgn="auto">
              <a:spcBef>
                <a:spcPts val="0"/>
              </a:spcBef>
              <a:spcAft>
                <a:spcPts val="0"/>
              </a:spcAft>
              <a:defRPr/>
            </a:pPr>
            <a:r>
              <a:rPr lang="en-US" dirty="0"/>
              <a:t>1000 which is a critical resistance for long time. </a:t>
            </a:r>
          </a:p>
        </p:txBody>
      </p:sp>
      <p:pic>
        <p:nvPicPr>
          <p:cNvPr id="38920"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2000" fill="hold"/>
                                        <p:tgtEl>
                                          <p:spTgt spid="16"/>
                                        </p:tgtEl>
                                        <p:attrNameLst>
                                          <p:attrName>ppt_x</p:attrName>
                                        </p:attrNameLst>
                                      </p:cBhvr>
                                      <p:tavLst>
                                        <p:tav tm="0">
                                          <p:val>
                                            <p:strVal val="#ppt_x"/>
                                          </p:val>
                                        </p:tav>
                                        <p:tav tm="100000">
                                          <p:val>
                                            <p:strVal val="#ppt_x"/>
                                          </p:val>
                                        </p:tav>
                                      </p:tavLst>
                                    </p:anim>
                                    <p:anim calcmode="lin" valueType="num">
                                      <p:cBhvr additive="base">
                                        <p:cTn id="23" dur="2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IDFC – Another triangle waiting to breakout. </a:t>
            </a:r>
            <a:endParaRPr lang="en-US" dirty="0"/>
          </a:p>
        </p:txBody>
      </p:sp>
      <p:pic>
        <p:nvPicPr>
          <p:cNvPr id="39939" name="Picture 3" descr="IDFCC.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3657600" y="2514600"/>
            <a:ext cx="5105400" cy="457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172200" y="3124200"/>
            <a:ext cx="2514600" cy="990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858000" y="2819400"/>
            <a:ext cx="1905000" cy="381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Rounded Rectangular Callout 14"/>
          <p:cNvSpPr/>
          <p:nvPr/>
        </p:nvSpPr>
        <p:spPr>
          <a:xfrm>
            <a:off x="3200400" y="914400"/>
            <a:ext cx="5715000" cy="838200"/>
          </a:xfrm>
          <a:prstGeom prst="wedgeRoundRectCallout">
            <a:avLst>
              <a:gd name="adj1" fmla="val 34479"/>
              <a:gd name="adj2" fmla="val 178499"/>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Higher Top Higher Bottom with triangle breakout </a:t>
            </a:r>
          </a:p>
          <a:p>
            <a:pPr algn="ctr" fontAlgn="auto">
              <a:spcBef>
                <a:spcPts val="0"/>
              </a:spcBef>
              <a:spcAft>
                <a:spcPts val="0"/>
              </a:spcAft>
              <a:defRPr/>
            </a:pPr>
            <a:r>
              <a:rPr lang="en-US" dirty="0"/>
              <a:t>Above 145 levels can give a move to 180. </a:t>
            </a:r>
          </a:p>
        </p:txBody>
      </p:sp>
      <p:pic>
        <p:nvPicPr>
          <p:cNvPr id="39944"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2000" fill="hold"/>
                                        <p:tgtEl>
                                          <p:spTgt spid="15"/>
                                        </p:tgtEl>
                                        <p:attrNameLst>
                                          <p:attrName>ppt_x</p:attrName>
                                        </p:attrNameLst>
                                      </p:cBhvr>
                                      <p:tavLst>
                                        <p:tav tm="0">
                                          <p:val>
                                            <p:strVal val="#ppt_x"/>
                                          </p:val>
                                        </p:tav>
                                        <p:tav tm="100000">
                                          <p:val>
                                            <p:strVal val="#ppt_x"/>
                                          </p:val>
                                        </p:tav>
                                      </p:tavLst>
                                    </p:anim>
                                    <p:anim calcmode="lin" valueType="num">
                                      <p:cBhvr additive="base">
                                        <p:cTn id="23" dur="20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Infosys – Nearing 61.8% retracement. </a:t>
            </a:r>
            <a:endParaRPr lang="en-US" dirty="0"/>
          </a:p>
        </p:txBody>
      </p:sp>
      <p:pic>
        <p:nvPicPr>
          <p:cNvPr id="40963" name="Picture 8" descr="Infosyschart.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sp>
        <p:nvSpPr>
          <p:cNvPr id="10" name="Rounded Rectangular Callout 9"/>
          <p:cNvSpPr/>
          <p:nvPr/>
        </p:nvSpPr>
        <p:spPr>
          <a:xfrm>
            <a:off x="3200400" y="3657600"/>
            <a:ext cx="5715000" cy="1447800"/>
          </a:xfrm>
          <a:prstGeom prst="wedgeRoundRectCallout">
            <a:avLst>
              <a:gd name="adj1" fmla="val 32923"/>
              <a:gd name="adj2" fmla="val -11799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61.8% retracement of entire move from 2009-2011 </a:t>
            </a:r>
          </a:p>
          <a:p>
            <a:pPr algn="ctr" fontAlgn="auto">
              <a:spcBef>
                <a:spcPts val="0"/>
              </a:spcBef>
              <a:spcAft>
                <a:spcPts val="0"/>
              </a:spcAft>
              <a:defRPr/>
            </a:pPr>
            <a:r>
              <a:rPr lang="en-US" dirty="0"/>
              <a:t>And top of 2050 in 2008 is a support zone. We can see some bottoming out formation in coming months. </a:t>
            </a:r>
          </a:p>
        </p:txBody>
      </p:sp>
      <p:pic>
        <p:nvPicPr>
          <p:cNvPr id="40965" name="Picture 4"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ppt_x"/>
                                          </p:val>
                                        </p:tav>
                                        <p:tav tm="100000">
                                          <p:val>
                                            <p:strVal val="#ppt_x"/>
                                          </p:val>
                                        </p:tav>
                                      </p:tavLst>
                                    </p:anim>
                                    <p:anim calcmode="lin" valueType="num">
                                      <p:cBhvr additive="base">
                                        <p:cTn id="8"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fontAlgn="auto">
              <a:spcAft>
                <a:spcPts val="0"/>
              </a:spcAft>
              <a:defRPr/>
            </a:pPr>
            <a:r>
              <a:rPr lang="en-US" dirty="0" err="1" smtClean="0"/>
              <a:t>Kotak</a:t>
            </a:r>
            <a:r>
              <a:rPr lang="en-US" dirty="0" smtClean="0"/>
              <a:t> Mahindra Bank – At retest of Breakout. </a:t>
            </a:r>
            <a:endParaRPr lang="en-US" dirty="0"/>
          </a:p>
        </p:txBody>
      </p:sp>
      <p:pic>
        <p:nvPicPr>
          <p:cNvPr id="41987" name="Picture 3" descr="kotakMahindraBank.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4648200" y="2362200"/>
            <a:ext cx="3200400" cy="76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286000" y="2362200"/>
            <a:ext cx="5638800" cy="1447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33400" y="1600200"/>
            <a:ext cx="77724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rot="21078887">
            <a:off x="7258050" y="2309813"/>
            <a:ext cx="342900" cy="284162"/>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ounded Rectangular Callout 13"/>
          <p:cNvSpPr/>
          <p:nvPr/>
        </p:nvSpPr>
        <p:spPr>
          <a:xfrm>
            <a:off x="3200400" y="3810000"/>
            <a:ext cx="5715000" cy="1371600"/>
          </a:xfrm>
          <a:prstGeom prst="wedgeRoundRectCallout">
            <a:avLst>
              <a:gd name="adj1" fmla="val 30700"/>
              <a:gd name="adj2" fmla="val -130016"/>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Previous tops at 510-530 will act as a strong support. </a:t>
            </a:r>
            <a:r>
              <a:rPr lang="en-US" dirty="0" smtClean="0"/>
              <a:t>Long </a:t>
            </a:r>
            <a:r>
              <a:rPr lang="en-US" dirty="0"/>
              <a:t>term upsides to 750 again. Accumulate on dips till </a:t>
            </a:r>
            <a:r>
              <a:rPr lang="en-US" dirty="0" smtClean="0"/>
              <a:t>520 </a:t>
            </a:r>
            <a:r>
              <a:rPr lang="en-US" dirty="0"/>
              <a:t>with a </a:t>
            </a:r>
            <a:r>
              <a:rPr lang="en-US" dirty="0" err="1"/>
              <a:t>stoploss</a:t>
            </a:r>
            <a:r>
              <a:rPr lang="en-US" dirty="0"/>
              <a:t> of 500. </a:t>
            </a:r>
          </a:p>
        </p:txBody>
      </p:sp>
      <p:pic>
        <p:nvPicPr>
          <p:cNvPr id="41993" name="Picture 9"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3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2000" fill="hold"/>
                                        <p:tgtEl>
                                          <p:spTgt spid="14"/>
                                        </p:tgtEl>
                                        <p:attrNameLst>
                                          <p:attrName>ppt_x</p:attrName>
                                        </p:attrNameLst>
                                      </p:cBhvr>
                                      <p:tavLst>
                                        <p:tav tm="0">
                                          <p:val>
                                            <p:strVal val="#ppt_x"/>
                                          </p:val>
                                        </p:tav>
                                        <p:tav tm="100000">
                                          <p:val>
                                            <p:strVal val="#ppt_x"/>
                                          </p:val>
                                        </p:tav>
                                      </p:tavLst>
                                    </p:anim>
                                    <p:anim calcmode="lin" valueType="num">
                                      <p:cBhvr additive="base">
                                        <p:cTn id="28"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pPr fontAlgn="auto">
              <a:spcAft>
                <a:spcPts val="0"/>
              </a:spcAft>
              <a:defRPr/>
            </a:pPr>
            <a:r>
              <a:rPr lang="en-US" dirty="0" smtClean="0"/>
              <a:t>Larsen &amp; Toubro – Momentum above 1450-1500. </a:t>
            </a:r>
            <a:endParaRPr lang="en-US" dirty="0"/>
          </a:p>
        </p:txBody>
      </p:sp>
      <p:pic>
        <p:nvPicPr>
          <p:cNvPr id="43011" name="Picture 3" descr="larsen&amp;Toubro.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0" y="2667000"/>
            <a:ext cx="8763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133600" y="3124200"/>
            <a:ext cx="6477000" cy="685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34000" y="1752600"/>
            <a:ext cx="3505200" cy="1143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Rounded Rectangular Callout 16"/>
          <p:cNvSpPr/>
          <p:nvPr/>
        </p:nvSpPr>
        <p:spPr>
          <a:xfrm>
            <a:off x="3352800" y="3810000"/>
            <a:ext cx="5257800" cy="838200"/>
          </a:xfrm>
          <a:prstGeom prst="wedgeRoundRectCallout">
            <a:avLst>
              <a:gd name="adj1" fmla="val -1039"/>
              <a:gd name="adj2" fmla="val -18665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Nice base made at 1100-1250. A new momentum upside will be seen above 1450-1500. </a:t>
            </a:r>
          </a:p>
        </p:txBody>
      </p:sp>
      <p:pic>
        <p:nvPicPr>
          <p:cNvPr id="43016" name="Picture 7"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2000" fill="hold"/>
                                        <p:tgtEl>
                                          <p:spTgt spid="17"/>
                                        </p:tgtEl>
                                        <p:attrNameLst>
                                          <p:attrName>ppt_x</p:attrName>
                                        </p:attrNameLst>
                                      </p:cBhvr>
                                      <p:tavLst>
                                        <p:tav tm="0">
                                          <p:val>
                                            <p:strVal val="#ppt_x"/>
                                          </p:val>
                                        </p:tav>
                                        <p:tav tm="100000">
                                          <p:val>
                                            <p:strVal val="#ppt_x"/>
                                          </p:val>
                                        </p:tav>
                                      </p:tavLst>
                                    </p:anim>
                                    <p:anim calcmode="lin" valueType="num">
                                      <p:cBhvr additive="base">
                                        <p:cTn id="23" dur="2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ONGC – Setting up for a Breakout. </a:t>
            </a:r>
            <a:endParaRPr lang="en-US" dirty="0"/>
          </a:p>
        </p:txBody>
      </p:sp>
      <p:pic>
        <p:nvPicPr>
          <p:cNvPr id="44035" name="Picture 3" descr="ongC.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3657600" y="1447800"/>
            <a:ext cx="5334000" cy="7620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886200" y="2286000"/>
            <a:ext cx="5029200" cy="304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Rounded Rectangular Callout 12"/>
          <p:cNvSpPr/>
          <p:nvPr/>
        </p:nvSpPr>
        <p:spPr>
          <a:xfrm>
            <a:off x="3352800" y="3810000"/>
            <a:ext cx="5257800" cy="1371600"/>
          </a:xfrm>
          <a:prstGeom prst="wedgeRoundRectCallout">
            <a:avLst>
              <a:gd name="adj1" fmla="val 48477"/>
              <a:gd name="adj2" fmla="val -15811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With multiple bottoms on the lower band of 240-250. The next breakout should be above 295-300 </a:t>
            </a:r>
          </a:p>
          <a:p>
            <a:pPr algn="ctr" fontAlgn="auto">
              <a:spcBef>
                <a:spcPts val="0"/>
              </a:spcBef>
              <a:spcAft>
                <a:spcPts val="0"/>
              </a:spcAft>
              <a:defRPr/>
            </a:pPr>
            <a:r>
              <a:rPr lang="en-US" dirty="0"/>
              <a:t>Which can give a 15% jump. </a:t>
            </a:r>
          </a:p>
        </p:txBody>
      </p:sp>
      <p:pic>
        <p:nvPicPr>
          <p:cNvPr id="44039"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2000" fill="hold"/>
                                        <p:tgtEl>
                                          <p:spTgt spid="13"/>
                                        </p:tgtEl>
                                        <p:attrNameLst>
                                          <p:attrName>ppt_x</p:attrName>
                                        </p:attrNameLst>
                                      </p:cBhvr>
                                      <p:tavLst>
                                        <p:tav tm="0">
                                          <p:val>
                                            <p:strVal val="#ppt_x"/>
                                          </p:val>
                                        </p:tav>
                                        <p:tav tm="100000">
                                          <p:val>
                                            <p:strVal val="#ppt_x"/>
                                          </p:val>
                                        </p:tav>
                                      </p:tavLst>
                                    </p:anim>
                                    <p:anim calcmode="lin" valueType="num">
                                      <p:cBhvr additive="base">
                                        <p:cTn id="18" dur="2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fontAlgn="auto">
              <a:spcAft>
                <a:spcPts val="0"/>
              </a:spcAft>
              <a:defRPr/>
            </a:pPr>
            <a:r>
              <a:rPr lang="en-US" dirty="0" smtClean="0"/>
              <a:t>Reliance </a:t>
            </a:r>
            <a:r>
              <a:rPr lang="en-US" dirty="0" err="1" smtClean="0"/>
              <a:t>Inds</a:t>
            </a:r>
            <a:r>
              <a:rPr lang="en-US" dirty="0" smtClean="0"/>
              <a:t> – Falling Wedge Breakout</a:t>
            </a:r>
            <a:endParaRPr lang="en-US" dirty="0"/>
          </a:p>
        </p:txBody>
      </p:sp>
      <p:pic>
        <p:nvPicPr>
          <p:cNvPr id="45059" name="Picture 13" descr="Reliance New.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17" name="Straight Arrow Connector 16"/>
          <p:cNvCxnSpPr/>
          <p:nvPr/>
        </p:nvCxnSpPr>
        <p:spPr>
          <a:xfrm>
            <a:off x="5943600" y="2743200"/>
            <a:ext cx="2514600" cy="609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562600" y="3505200"/>
            <a:ext cx="2971800" cy="228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391400" y="3352800"/>
            <a:ext cx="1143000" cy="76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81000" y="2895600"/>
            <a:ext cx="8763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Rounded Rectangular Callout 22"/>
          <p:cNvSpPr/>
          <p:nvPr/>
        </p:nvSpPr>
        <p:spPr>
          <a:xfrm>
            <a:off x="304800" y="3962400"/>
            <a:ext cx="5638800" cy="1905000"/>
          </a:xfrm>
          <a:prstGeom prst="wedgeRoundRectCallout">
            <a:avLst>
              <a:gd name="adj1" fmla="val 94046"/>
              <a:gd name="adj2" fmla="val -6862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Bottom seems to be made at 670-700. </a:t>
            </a:r>
          </a:p>
          <a:p>
            <a:pPr algn="ctr" fontAlgn="auto">
              <a:spcBef>
                <a:spcPts val="0"/>
              </a:spcBef>
              <a:spcAft>
                <a:spcPts val="0"/>
              </a:spcAft>
              <a:defRPr/>
            </a:pPr>
            <a:r>
              <a:rPr lang="en-US" dirty="0"/>
              <a:t>First indication of reversal would be on sustaining</a:t>
            </a:r>
          </a:p>
          <a:p>
            <a:pPr algn="ctr" fontAlgn="auto">
              <a:spcBef>
                <a:spcPts val="0"/>
              </a:spcBef>
              <a:spcAft>
                <a:spcPts val="0"/>
              </a:spcAft>
              <a:defRPr/>
            </a:pPr>
            <a:r>
              <a:rPr lang="en-US" dirty="0"/>
              <a:t>750 and 780 on closing basis. Upside targets would be 900. Breakout expected in next 3 months.  </a:t>
            </a:r>
          </a:p>
        </p:txBody>
      </p:sp>
      <p:pic>
        <p:nvPicPr>
          <p:cNvPr id="45065" name="Picture 8"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5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ox(in)">
                                      <p:cBhvr>
                                        <p:cTn id="17" dur="50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ox(in)">
                                      <p:cBhvr>
                                        <p:cTn id="22" dur="5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2000" fill="hold"/>
                                        <p:tgtEl>
                                          <p:spTgt spid="23"/>
                                        </p:tgtEl>
                                        <p:attrNameLst>
                                          <p:attrName>ppt_x</p:attrName>
                                        </p:attrNameLst>
                                      </p:cBhvr>
                                      <p:tavLst>
                                        <p:tav tm="0">
                                          <p:val>
                                            <p:strVal val="#ppt_x"/>
                                          </p:val>
                                        </p:tav>
                                        <p:tav tm="100000">
                                          <p:val>
                                            <p:strVal val="#ppt_x"/>
                                          </p:val>
                                        </p:tav>
                                      </p:tavLst>
                                    </p:anim>
                                    <p:anim calcmode="lin" valueType="num">
                                      <p:cBhvr additive="base">
                                        <p:cTn id="28" dur="20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Past - Range Bound Nifty in last 2 years </a:t>
            </a:r>
            <a:endParaRPr lang="en-US" sz="2800" dirty="0"/>
          </a:p>
        </p:txBody>
      </p:sp>
      <p:sp>
        <p:nvSpPr>
          <p:cNvPr id="3" name="Content Placeholder 2"/>
          <p:cNvSpPr txBox="1">
            <a:spLocks/>
          </p:cNvSpPr>
          <p:nvPr/>
        </p:nvSpPr>
        <p:spPr>
          <a:xfrm>
            <a:off x="0" y="1285875"/>
            <a:ext cx="9144000" cy="4929188"/>
          </a:xfrm>
          <a:prstGeom prst="rect">
            <a:avLst/>
          </a:prstGeom>
        </p:spPr>
        <p:txBody>
          <a:bodyPr>
            <a:normAutofit fontScale="62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solidFill>
                  <a:schemeClr val="accent6">
                    <a:lumMod val="50000"/>
                  </a:schemeClr>
                </a:solidFill>
                <a:latin typeface="+mn-lt"/>
                <a:cs typeface="+mn-cs"/>
              </a:rPr>
              <a:t>Since the big run in May 2009 Nifty has spent majority of the time at 4900-5350.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rPr>
              <a:t>There</a:t>
            </a: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 have been sharp moves like the one in </a:t>
            </a: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November </a:t>
            </a: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2010 to previous highs and similarly a dip to 4531 in </a:t>
            </a: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December </a:t>
            </a: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2011.</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rPr>
              <a:t>S&amp;P downgraded US in August 2011. Nifty was at 5200.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solidFill>
                  <a:schemeClr val="accent6">
                    <a:lumMod val="50000"/>
                  </a:schemeClr>
                </a:solidFill>
                <a:latin typeface="+mn-lt"/>
                <a:cs typeface="+mn-cs"/>
              </a:rPr>
              <a:t>S&amp;P downgraded India in June 2012. Nifty was at 5050-5100.</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solidFill>
                  <a:schemeClr val="accent6">
                    <a:lumMod val="50000"/>
                  </a:schemeClr>
                </a:solidFill>
                <a:latin typeface="+mn-lt"/>
                <a:cs typeface="+mn-cs"/>
              </a:rPr>
              <a:t>With various announcements, global events and triggers Nifty has basically found home in the band of 4900-5400 or rather in the mid of this range.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solidFill>
                  <a:schemeClr val="accent6">
                    <a:lumMod val="50000"/>
                  </a:schemeClr>
                </a:solidFill>
                <a:latin typeface="+mn-lt"/>
                <a:cs typeface="+mn-cs"/>
              </a:rPr>
              <a:t>This we believe is going to change over the next few months.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solidFill>
                  <a:schemeClr val="accent6">
                    <a:lumMod val="50000"/>
                  </a:schemeClr>
                </a:solidFill>
                <a:latin typeface="+mn-lt"/>
                <a:cs typeface="+mn-cs"/>
              </a:rPr>
              <a:t>Everyone has now ruled out any surprises for Nifty and the assumption is the range will be maintained.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en-US" sz="27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3800" dirty="0" smtClean="0">
                <a:solidFill>
                  <a:schemeClr val="accent6">
                    <a:lumMod val="50000"/>
                  </a:schemeClr>
                </a:solidFill>
                <a:latin typeface="+mn-lt"/>
                <a:cs typeface="+mn-cs"/>
              </a:rPr>
              <a:t>Market moves the largest in the least expected direction</a:t>
            </a:r>
            <a:r>
              <a:rPr lang="en-US" sz="3800" dirty="0" smtClean="0">
                <a:solidFill>
                  <a:schemeClr val="accent6">
                    <a:lumMod val="50000"/>
                  </a:schemeClr>
                </a:solidFill>
                <a:latin typeface="+mn-lt"/>
                <a:cs typeface="+mn-cs"/>
              </a:rPr>
              <a:t>. </a:t>
            </a:r>
            <a:endParaRPr lang="en-US" sz="3800" dirty="0" smtClean="0">
              <a:solidFill>
                <a:schemeClr val="accent6">
                  <a:lumMod val="50000"/>
                </a:schemeClr>
              </a:solidFill>
              <a:latin typeface="+mn-lt"/>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3800" b="0" i="0" u="none" strike="noStrike" kern="1200" cap="none" spc="0" normalizeH="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SBI – Holding the support line. </a:t>
            </a:r>
            <a:endParaRPr lang="en-US" dirty="0"/>
          </a:p>
        </p:txBody>
      </p:sp>
      <p:pic>
        <p:nvPicPr>
          <p:cNvPr id="46083" name="Picture 3" descr="sbi.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sp>
        <p:nvSpPr>
          <p:cNvPr id="5" name="Rounded Rectangular Callout 4"/>
          <p:cNvSpPr/>
          <p:nvPr/>
        </p:nvSpPr>
        <p:spPr>
          <a:xfrm>
            <a:off x="2514600" y="838200"/>
            <a:ext cx="5715000" cy="838200"/>
          </a:xfrm>
          <a:prstGeom prst="wedgeRoundRectCallout">
            <a:avLst>
              <a:gd name="adj1" fmla="val 44257"/>
              <a:gd name="adj2" fmla="val 178499"/>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Still away from a breakout but till it holds</a:t>
            </a:r>
          </a:p>
          <a:p>
            <a:pPr algn="ctr" fontAlgn="auto">
              <a:spcBef>
                <a:spcPts val="0"/>
              </a:spcBef>
              <a:spcAft>
                <a:spcPts val="0"/>
              </a:spcAft>
              <a:defRPr/>
            </a:pPr>
            <a:r>
              <a:rPr lang="en-US" dirty="0"/>
              <a:t>1850-1900 trend remains positive. Upside breakout can be seen above 2200 levels. </a:t>
            </a:r>
          </a:p>
        </p:txBody>
      </p:sp>
      <p:cxnSp>
        <p:nvCxnSpPr>
          <p:cNvPr id="6" name="Straight Arrow Connector 5"/>
          <p:cNvCxnSpPr/>
          <p:nvPr/>
        </p:nvCxnSpPr>
        <p:spPr>
          <a:xfrm>
            <a:off x="2819400" y="2209800"/>
            <a:ext cx="5867400" cy="1066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181600" y="3276600"/>
            <a:ext cx="3581400" cy="6858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46087" name="Picture 6"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ox(in)">
                                      <p:cBhvr>
                                        <p:cTn id="18"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pPr fontAlgn="auto">
              <a:spcAft>
                <a:spcPts val="0"/>
              </a:spcAft>
              <a:defRPr/>
            </a:pPr>
            <a:r>
              <a:rPr lang="en-US" dirty="0" smtClean="0"/>
              <a:t>Tata Motors – Retesting Breakout Zones. </a:t>
            </a:r>
            <a:endParaRPr lang="en-US" dirty="0"/>
          </a:p>
        </p:txBody>
      </p:sp>
      <p:pic>
        <p:nvPicPr>
          <p:cNvPr id="47107" name="Picture 3" descr="tataMotors.png"/>
          <p:cNvPicPr>
            <a:picLocks noChangeAspect="1"/>
          </p:cNvPicPr>
          <p:nvPr/>
        </p:nvPicPr>
        <p:blipFill>
          <a:blip r:embed="rId2"/>
          <a:srcRect/>
          <a:stretch>
            <a:fillRect/>
          </a:stretch>
        </p:blipFill>
        <p:spPr bwMode="auto">
          <a:xfrm>
            <a:off x="0" y="1362075"/>
            <a:ext cx="9144000" cy="4133850"/>
          </a:xfrm>
          <a:prstGeom prst="rect">
            <a:avLst/>
          </a:prstGeom>
          <a:noFill/>
          <a:ln w="19050">
            <a:solidFill>
              <a:schemeClr val="tx1"/>
            </a:solidFill>
            <a:miter lim="800000"/>
            <a:headEnd/>
            <a:tailEnd/>
          </a:ln>
        </p:spPr>
      </p:pic>
      <p:cxnSp>
        <p:nvCxnSpPr>
          <p:cNvPr id="5" name="Straight Arrow Connector 4"/>
          <p:cNvCxnSpPr/>
          <p:nvPr/>
        </p:nvCxnSpPr>
        <p:spPr>
          <a:xfrm>
            <a:off x="1752600" y="1981200"/>
            <a:ext cx="6705600" cy="8382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114800" y="2667000"/>
            <a:ext cx="4419600" cy="228600"/>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514600" y="2743200"/>
            <a:ext cx="6096000" cy="1588"/>
          </a:xfrm>
          <a:prstGeom prst="straightConnector1">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Rounded Rectangular Callout 17"/>
          <p:cNvSpPr/>
          <p:nvPr/>
        </p:nvSpPr>
        <p:spPr>
          <a:xfrm>
            <a:off x="304800" y="3962400"/>
            <a:ext cx="5181600" cy="1676400"/>
          </a:xfrm>
          <a:prstGeom prst="wedgeRoundRectCallout">
            <a:avLst>
              <a:gd name="adj1" fmla="val 99707"/>
              <a:gd name="adj2" fmla="val -112298"/>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Cluster of supports at 195-220 which was the last </a:t>
            </a:r>
          </a:p>
          <a:p>
            <a:pPr algn="ctr" fontAlgn="auto">
              <a:spcBef>
                <a:spcPts val="0"/>
              </a:spcBef>
              <a:spcAft>
                <a:spcPts val="0"/>
              </a:spcAft>
              <a:defRPr/>
            </a:pPr>
            <a:r>
              <a:rPr lang="en-US" dirty="0"/>
              <a:t>Major breakout point. We may see the stock back </a:t>
            </a:r>
          </a:p>
          <a:p>
            <a:pPr algn="ctr" fontAlgn="auto">
              <a:spcBef>
                <a:spcPts val="0"/>
              </a:spcBef>
              <a:spcAft>
                <a:spcPts val="0"/>
              </a:spcAft>
              <a:defRPr/>
            </a:pPr>
            <a:r>
              <a:rPr lang="en-US" dirty="0"/>
              <a:t>to 270-300 in long term. </a:t>
            </a:r>
          </a:p>
        </p:txBody>
      </p:sp>
      <p:pic>
        <p:nvPicPr>
          <p:cNvPr id="47112" name="Picture 8"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ox(in)">
                                      <p:cBhvr>
                                        <p:cTn id="17" dur="5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2000" fill="hold"/>
                                        <p:tgtEl>
                                          <p:spTgt spid="18"/>
                                        </p:tgtEl>
                                        <p:attrNameLst>
                                          <p:attrName>ppt_x</p:attrName>
                                        </p:attrNameLst>
                                      </p:cBhvr>
                                      <p:tavLst>
                                        <p:tav tm="0">
                                          <p:val>
                                            <p:strVal val="#ppt_x"/>
                                          </p:val>
                                        </p:tav>
                                        <p:tav tm="100000">
                                          <p:val>
                                            <p:strVal val="#ppt_x"/>
                                          </p:val>
                                        </p:tav>
                                      </p:tavLst>
                                    </p:anim>
                                    <p:anim calcmode="lin" valueType="num">
                                      <p:cBhvr additive="base">
                                        <p:cTn id="23" dur="20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t>Blast from Past</a:t>
            </a:r>
            <a:r>
              <a:rPr lang="en-US" dirty="0" smtClean="0"/>
              <a:t/>
            </a:r>
            <a:br>
              <a:rPr lang="en-US" dirty="0" smtClean="0"/>
            </a:br>
            <a:endParaRPr lang="en-US" dirty="0"/>
          </a:p>
        </p:txBody>
      </p:sp>
      <p:sp>
        <p:nvSpPr>
          <p:cNvPr id="3" name="Content Placeholder 2"/>
          <p:cNvSpPr>
            <a:spLocks noGrp="1"/>
          </p:cNvSpPr>
          <p:nvPr>
            <p:ph sz="half" idx="2"/>
          </p:nvPr>
        </p:nvSpPr>
        <p:spPr>
          <a:xfrm>
            <a:off x="0" y="1285875"/>
            <a:ext cx="9144000" cy="4929188"/>
          </a:xfrm>
        </p:spPr>
        <p:txBody>
          <a:bodyPr>
            <a:normAutofit/>
          </a:bodyPr>
          <a:lstStyle/>
          <a:p>
            <a:pPr marL="365760" indent="-256032" fontAlgn="auto">
              <a:spcAft>
                <a:spcPts val="0"/>
              </a:spcAft>
              <a:buFont typeface="Wingdings 3"/>
              <a:buChar char=""/>
              <a:defRPr/>
            </a:pPr>
            <a:r>
              <a:rPr lang="en-US" dirty="0" smtClean="0">
                <a:solidFill>
                  <a:schemeClr val="accent6">
                    <a:lumMod val="50000"/>
                  </a:schemeClr>
                </a:solidFill>
              </a:rPr>
              <a:t>The 13 year cycle presentation already in publi</a:t>
            </a:r>
            <a:r>
              <a:rPr lang="en-US" dirty="0" smtClean="0">
                <a:solidFill>
                  <a:schemeClr val="accent6">
                    <a:lumMod val="50000"/>
                  </a:schemeClr>
                </a:solidFill>
              </a:rPr>
              <a:t>c domain from </a:t>
            </a:r>
            <a:r>
              <a:rPr lang="en-US" dirty="0" err="1" smtClean="0">
                <a:solidFill>
                  <a:schemeClr val="accent6">
                    <a:lumMod val="50000"/>
                  </a:schemeClr>
                </a:solidFill>
              </a:rPr>
              <a:t>Analyse</a:t>
            </a:r>
            <a:r>
              <a:rPr lang="en-US" dirty="0" smtClean="0">
                <a:solidFill>
                  <a:schemeClr val="accent6">
                    <a:lumMod val="50000"/>
                  </a:schemeClr>
                </a:solidFill>
              </a:rPr>
              <a:t> India since September 2005. </a:t>
            </a: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Wherein we had mentioned </a:t>
            </a:r>
            <a:r>
              <a:rPr lang="en-US" dirty="0" err="1" smtClean="0">
                <a:solidFill>
                  <a:schemeClr val="accent6">
                    <a:lumMod val="50000"/>
                  </a:schemeClr>
                </a:solidFill>
              </a:rPr>
              <a:t>Sensex</a:t>
            </a:r>
            <a:r>
              <a:rPr lang="en-US" dirty="0" smtClean="0">
                <a:solidFill>
                  <a:schemeClr val="accent6">
                    <a:lumMod val="50000"/>
                  </a:schemeClr>
                </a:solidFill>
              </a:rPr>
              <a:t> target at 44k/77k by 2018. </a:t>
            </a:r>
          </a:p>
          <a:p>
            <a:pPr marL="365760" indent="-256032" fontAlgn="auto">
              <a:spcAft>
                <a:spcPts val="0"/>
              </a:spcAft>
              <a:buFont typeface="Wingdings 3"/>
              <a:buChar char=""/>
              <a:defRPr/>
            </a:pPr>
            <a:r>
              <a:rPr lang="en-US" dirty="0" smtClean="0">
                <a:solidFill>
                  <a:schemeClr val="accent6">
                    <a:lumMod val="50000"/>
                  </a:schemeClr>
                </a:solidFill>
              </a:rPr>
              <a:t>Another cycle is 8 years of scam and tops.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1992 – </a:t>
            </a:r>
            <a:r>
              <a:rPr lang="en-US" dirty="0" err="1" smtClean="0">
                <a:solidFill>
                  <a:schemeClr val="accent6">
                    <a:lumMod val="50000"/>
                  </a:schemeClr>
                </a:solidFill>
              </a:rPr>
              <a:t>Harsha</a:t>
            </a:r>
            <a:r>
              <a:rPr lang="en-US" dirty="0" err="1" smtClean="0">
                <a:solidFill>
                  <a:schemeClr val="accent6">
                    <a:lumMod val="50000"/>
                  </a:schemeClr>
                </a:solidFill>
              </a:rPr>
              <a:t>d</a:t>
            </a:r>
            <a:r>
              <a:rPr lang="en-US" dirty="0" smtClean="0">
                <a:solidFill>
                  <a:schemeClr val="accent6">
                    <a:lumMod val="50000"/>
                  </a:schemeClr>
                </a:solidFill>
              </a:rPr>
              <a:t> Mehta</a:t>
            </a:r>
          </a:p>
          <a:p>
            <a:pPr marL="365760" indent="-256032" fontAlgn="auto">
              <a:spcAft>
                <a:spcPts val="0"/>
              </a:spcAft>
              <a:buFont typeface="Wingdings 3"/>
              <a:buChar char=""/>
              <a:defRPr/>
            </a:pPr>
            <a:r>
              <a:rPr lang="en-US" dirty="0" smtClean="0">
                <a:solidFill>
                  <a:schemeClr val="accent6">
                    <a:lumMod val="50000"/>
                  </a:schemeClr>
                </a:solidFill>
              </a:rPr>
              <a:t>2000 – </a:t>
            </a:r>
            <a:r>
              <a:rPr lang="en-US" dirty="0" err="1" smtClean="0">
                <a:solidFill>
                  <a:schemeClr val="accent6">
                    <a:lumMod val="50000"/>
                  </a:schemeClr>
                </a:solidFill>
              </a:rPr>
              <a:t>Ketan</a:t>
            </a:r>
            <a:r>
              <a:rPr lang="en-US" dirty="0" smtClean="0">
                <a:solidFill>
                  <a:schemeClr val="accent6">
                    <a:lumMod val="50000"/>
                  </a:schemeClr>
                </a:solidFill>
              </a:rPr>
              <a:t> Parekh </a:t>
            </a:r>
          </a:p>
          <a:p>
            <a:pPr marL="365760" indent="-256032" fontAlgn="auto">
              <a:spcAft>
                <a:spcPts val="0"/>
              </a:spcAft>
              <a:buFont typeface="Wingdings 3"/>
              <a:buChar char=""/>
              <a:defRPr/>
            </a:pPr>
            <a:r>
              <a:rPr lang="en-US" dirty="0" smtClean="0">
                <a:solidFill>
                  <a:schemeClr val="accent6">
                    <a:lumMod val="50000"/>
                  </a:schemeClr>
                </a:solidFill>
              </a:rPr>
              <a:t>2008 – </a:t>
            </a:r>
            <a:r>
              <a:rPr lang="en-US" dirty="0" err="1" smtClean="0">
                <a:solidFill>
                  <a:schemeClr val="accent6">
                    <a:lumMod val="50000"/>
                  </a:schemeClr>
                </a:solidFill>
              </a:rPr>
              <a:t>Ramalingam</a:t>
            </a:r>
            <a:r>
              <a:rPr lang="en-US" dirty="0" smtClean="0">
                <a:solidFill>
                  <a:schemeClr val="accent6">
                    <a:lumMod val="50000"/>
                  </a:schemeClr>
                </a:solidFill>
              </a:rPr>
              <a:t> Raju/ Real Estate Bubble. </a:t>
            </a:r>
          </a:p>
          <a:p>
            <a:pPr marL="365760" indent="-256032" fontAlgn="auto">
              <a:spcAft>
                <a:spcPts val="0"/>
              </a:spcAft>
              <a:buFont typeface="Wingdings 3"/>
              <a:buChar char=""/>
              <a:defRPr/>
            </a:pPr>
            <a:r>
              <a:rPr lang="en-US" dirty="0" smtClean="0">
                <a:solidFill>
                  <a:schemeClr val="accent6">
                    <a:lumMod val="50000"/>
                  </a:schemeClr>
                </a:solidFill>
              </a:rPr>
              <a:t>2016 - Top and Names ???</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Before these peaks the last 3 years have seen major bull runs. </a:t>
            </a:r>
          </a:p>
          <a:p>
            <a:pPr marL="365760" indent="-256032" fontAlgn="auto">
              <a:spcAft>
                <a:spcPts val="0"/>
              </a:spcAft>
              <a:buFont typeface="Wingdings 3"/>
              <a:buChar char=""/>
              <a:defRPr/>
            </a:pPr>
            <a:r>
              <a:rPr lang="en-US" dirty="0" smtClean="0">
                <a:solidFill>
                  <a:schemeClr val="accent6">
                    <a:lumMod val="50000"/>
                  </a:schemeClr>
                </a:solidFill>
              </a:rPr>
              <a:t>1989-1992, 1999-2001, 2005-2008. </a:t>
            </a:r>
          </a:p>
          <a:p>
            <a:pPr marL="365760" indent="-256032" algn="ctr" fontAlgn="auto">
              <a:spcAft>
                <a:spcPts val="0"/>
              </a:spcAft>
              <a:buNone/>
              <a:defRPr/>
            </a:pP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In that case 2013-2016 should be the next Time cycle</a:t>
            </a: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a:t>
            </a:r>
            <a:endPar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endParaRPr>
          </a:p>
        </p:txBody>
      </p:sp>
      <p:pic>
        <p:nvPicPr>
          <p:cNvPr id="48132" name="Picture 3"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en-US" smtClean="0"/>
          </a:p>
        </p:txBody>
      </p:sp>
      <p:sp>
        <p:nvSpPr>
          <p:cNvPr id="10243" name="Content Placeholder 2"/>
          <p:cNvSpPr>
            <a:spLocks noGrp="1"/>
          </p:cNvSpPr>
          <p:nvPr>
            <p:ph idx="1"/>
          </p:nvPr>
        </p:nvSpPr>
        <p:spPr/>
        <p:txBody>
          <a:bodyPr/>
          <a:lstStyle/>
          <a:p>
            <a:pPr>
              <a:buFont typeface="Arial" pitchFamily="34" charset="0"/>
              <a:buChar char="•"/>
            </a:pPr>
            <a:endParaRPr lang="en-US" smtClean="0"/>
          </a:p>
        </p:txBody>
      </p:sp>
      <p:pic>
        <p:nvPicPr>
          <p:cNvPr id="10244" name="Content Placeholder 3" descr="THEPATTERN.png"/>
          <p:cNvPicPr>
            <a:picLocks noChangeAspect="1"/>
          </p:cNvPicPr>
          <p:nvPr/>
        </p:nvPicPr>
        <p:blipFill>
          <a:blip r:embed="rId2" cstate="print"/>
          <a:srcRect/>
          <a:stretch>
            <a:fillRect/>
          </a:stretch>
        </p:blipFill>
        <p:spPr bwMode="auto">
          <a:xfrm>
            <a:off x="0" y="0"/>
            <a:ext cx="9144000" cy="6772275"/>
          </a:xfrm>
          <a:prstGeom prst="rect">
            <a:avLst/>
          </a:prstGeom>
          <a:noFill/>
          <a:ln w="9525">
            <a:noFill/>
            <a:miter lim="800000"/>
            <a:headEnd/>
            <a:tailEnd/>
          </a:ln>
        </p:spPr>
      </p:pic>
      <p:sp>
        <p:nvSpPr>
          <p:cNvPr id="8" name="Rounded Rectangular Callout 7"/>
          <p:cNvSpPr/>
          <p:nvPr/>
        </p:nvSpPr>
        <p:spPr>
          <a:xfrm>
            <a:off x="0" y="1066800"/>
            <a:ext cx="1676400" cy="1752600"/>
          </a:xfrm>
          <a:prstGeom prst="wedgeRoundRectCallout">
            <a:avLst>
              <a:gd name="adj1" fmla="val 35666"/>
              <a:gd name="adj2" fmla="val 127854"/>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Super Bull Run :</a:t>
            </a:r>
          </a:p>
          <a:p>
            <a:pPr algn="ctr" fontAlgn="auto">
              <a:spcBef>
                <a:spcPts val="0"/>
              </a:spcBef>
              <a:spcAft>
                <a:spcPts val="0"/>
              </a:spcAft>
              <a:defRPr/>
            </a:pPr>
            <a:r>
              <a:rPr lang="en-US" dirty="0"/>
              <a:t>Dow Jones : 34 yrs</a:t>
            </a:r>
          </a:p>
          <a:p>
            <a:pPr algn="ctr" fontAlgn="auto">
              <a:spcBef>
                <a:spcPts val="0"/>
              </a:spcBef>
              <a:spcAft>
                <a:spcPts val="0"/>
              </a:spcAft>
              <a:defRPr/>
            </a:pPr>
            <a:r>
              <a:rPr lang="en-US" dirty="0" err="1"/>
              <a:t>Sensex</a:t>
            </a:r>
            <a:r>
              <a:rPr lang="en-US" dirty="0"/>
              <a:t> </a:t>
            </a:r>
            <a:r>
              <a:rPr lang="en-US" dirty="0" smtClean="0"/>
              <a:t>:13 </a:t>
            </a:r>
            <a:r>
              <a:rPr lang="en-US" dirty="0"/>
              <a:t>yrs</a:t>
            </a:r>
          </a:p>
        </p:txBody>
      </p:sp>
      <p:sp>
        <p:nvSpPr>
          <p:cNvPr id="9" name="Rounded Rectangular Callout 8"/>
          <p:cNvSpPr/>
          <p:nvPr/>
        </p:nvSpPr>
        <p:spPr>
          <a:xfrm>
            <a:off x="3048000" y="4114800"/>
            <a:ext cx="2362200" cy="1219200"/>
          </a:xfrm>
          <a:prstGeom prst="wedgeRoundRectCallout">
            <a:avLst>
              <a:gd name="adj1" fmla="val -18906"/>
              <a:gd name="adj2" fmla="val -106614"/>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Consolidation</a:t>
            </a:r>
          </a:p>
          <a:p>
            <a:pPr algn="ctr" fontAlgn="auto">
              <a:spcBef>
                <a:spcPts val="0"/>
              </a:spcBef>
              <a:spcAft>
                <a:spcPts val="0"/>
              </a:spcAft>
              <a:defRPr/>
            </a:pPr>
            <a:r>
              <a:rPr lang="en-US" dirty="0"/>
              <a:t>Dow Jones : 17yrs</a:t>
            </a:r>
          </a:p>
          <a:p>
            <a:pPr algn="ctr" fontAlgn="auto">
              <a:spcBef>
                <a:spcPts val="0"/>
              </a:spcBef>
              <a:spcAft>
                <a:spcPts val="0"/>
              </a:spcAft>
              <a:defRPr/>
            </a:pPr>
            <a:r>
              <a:rPr lang="en-US" dirty="0" err="1"/>
              <a:t>Sensex</a:t>
            </a:r>
            <a:r>
              <a:rPr lang="en-US" dirty="0"/>
              <a:t> : 13 yrs</a:t>
            </a:r>
          </a:p>
        </p:txBody>
      </p:sp>
      <p:sp>
        <p:nvSpPr>
          <p:cNvPr id="12" name="Oval 11"/>
          <p:cNvSpPr/>
          <p:nvPr/>
        </p:nvSpPr>
        <p:spPr>
          <a:xfrm>
            <a:off x="7162800" y="152400"/>
            <a:ext cx="1905000" cy="1371600"/>
          </a:xfrm>
          <a:prstGeom prst="ellipse">
            <a:avLst/>
          </a:prstGeom>
          <a:gradFill>
            <a:gsLst>
              <a:gs pos="63000">
                <a:schemeClr val="accent2">
                  <a:lumMod val="20000"/>
                  <a:lumOff val="8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dirty="0" err="1"/>
              <a:t>Sensex</a:t>
            </a:r>
            <a:r>
              <a:rPr lang="en-US" dirty="0"/>
              <a:t> set for bull run till 2018 !! </a:t>
            </a:r>
          </a:p>
        </p:txBody>
      </p:sp>
      <p:cxnSp>
        <p:nvCxnSpPr>
          <p:cNvPr id="10" name="Straight Connector 9"/>
          <p:cNvCxnSpPr/>
          <p:nvPr/>
        </p:nvCxnSpPr>
        <p:spPr>
          <a:xfrm rot="16200000" flipV="1">
            <a:off x="7505700" y="2095500"/>
            <a:ext cx="457200" cy="2286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flipH="1" flipV="1">
            <a:off x="7734300" y="2019300"/>
            <a:ext cx="533400" cy="3048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6200000" flipV="1">
            <a:off x="8077200" y="1981200"/>
            <a:ext cx="304800" cy="1524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8077200" y="1143000"/>
            <a:ext cx="1295400" cy="8382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8" name="Rounded Rectangular Callout 27"/>
          <p:cNvSpPr/>
          <p:nvPr/>
        </p:nvSpPr>
        <p:spPr>
          <a:xfrm>
            <a:off x="7162800" y="3657600"/>
            <a:ext cx="914400" cy="685800"/>
          </a:xfrm>
          <a:prstGeom prst="wedgeRoundRectCallout">
            <a:avLst>
              <a:gd name="adj1" fmla="val -32837"/>
              <a:gd name="adj2" fmla="val -201139"/>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Aug 2009</a:t>
            </a:r>
            <a:endParaRPr lang="en-US" dirty="0"/>
          </a:p>
        </p:txBody>
      </p:sp>
      <p:sp>
        <p:nvSpPr>
          <p:cNvPr id="29" name="Oval 28"/>
          <p:cNvSpPr/>
          <p:nvPr/>
        </p:nvSpPr>
        <p:spPr>
          <a:xfrm>
            <a:off x="8229600" y="1981200"/>
            <a:ext cx="228600" cy="152400"/>
          </a:xfrm>
          <a:prstGeom prst="ellipse">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a:off x="7543800" y="2743200"/>
            <a:ext cx="1066800" cy="838200"/>
          </a:xfrm>
          <a:prstGeom prst="wedgeRoundRectCallout">
            <a:avLst>
              <a:gd name="adj1" fmla="val 32123"/>
              <a:gd name="adj2" fmla="val -126055"/>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Aug 2012</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lt">
                                    <p:tmPct val="0"/>
                                  </p:iterate>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heckerboard(across)">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checkerboard(across)">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checkerboard(across)">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checkerboard(across)">
                                      <p:cBhvr>
                                        <p:cTn id="39" dur="500"/>
                                        <p:tgtEl>
                                          <p:spTgt spid="23"/>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additive="base">
                                        <p:cTn id="44" dur="500" fill="hold"/>
                                        <p:tgtEl>
                                          <p:spTgt spid="28"/>
                                        </p:tgtEl>
                                        <p:attrNameLst>
                                          <p:attrName>ppt_x</p:attrName>
                                        </p:attrNameLst>
                                      </p:cBhvr>
                                      <p:tavLst>
                                        <p:tav tm="0">
                                          <p:val>
                                            <p:strVal val="#ppt_x"/>
                                          </p:val>
                                        </p:tav>
                                        <p:tav tm="100000">
                                          <p:val>
                                            <p:strVal val="#ppt_x"/>
                                          </p:val>
                                        </p:tav>
                                      </p:tavLst>
                                    </p:anim>
                                    <p:anim calcmode="lin" valueType="num">
                                      <p:cBhvr additive="base">
                                        <p:cTn id="45"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checkerboard(across)">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28" grpId="0" animBg="1"/>
      <p:bldP spid="29" grpId="0" animBg="1"/>
      <p:bldP spid="1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l1.png"/>
          <p:cNvPicPr>
            <a:picLocks noChangeAspect="1"/>
          </p:cNvPicPr>
          <p:nvPr/>
        </p:nvPicPr>
        <p:blipFill>
          <a:blip r:embed="rId2" cstate="print"/>
          <a:stretch>
            <a:fillRect/>
          </a:stretch>
        </p:blipFill>
        <p:spPr>
          <a:xfrm>
            <a:off x="152401" y="304800"/>
            <a:ext cx="8839200" cy="2971799"/>
          </a:xfrm>
          <a:prstGeom prst="rect">
            <a:avLst/>
          </a:prstGeom>
          <a:ln w="19050">
            <a:solidFill>
              <a:schemeClr val="tx1"/>
            </a:solidFill>
          </a:ln>
        </p:spPr>
      </p:pic>
      <p:pic>
        <p:nvPicPr>
          <p:cNvPr id="5" name="Picture 4" descr="sensexl1.png"/>
          <p:cNvPicPr>
            <a:picLocks noChangeAspect="1"/>
          </p:cNvPicPr>
          <p:nvPr/>
        </p:nvPicPr>
        <p:blipFill>
          <a:blip r:embed="rId3" cstate="print"/>
          <a:stretch>
            <a:fillRect/>
          </a:stretch>
        </p:blipFill>
        <p:spPr>
          <a:xfrm>
            <a:off x="152400" y="3429000"/>
            <a:ext cx="8842248" cy="2903794"/>
          </a:xfrm>
          <a:prstGeom prst="rect">
            <a:avLst/>
          </a:prstGeom>
          <a:ln w="19050">
            <a:solidFill>
              <a:schemeClr val="tx1"/>
            </a:solidFill>
          </a:ln>
        </p:spPr>
      </p:pic>
      <p:sp>
        <p:nvSpPr>
          <p:cNvPr id="6" name="Rounded Rectangle 5"/>
          <p:cNvSpPr/>
          <p:nvPr/>
        </p:nvSpPr>
        <p:spPr>
          <a:xfrm rot="21331901">
            <a:off x="3048000" y="1600200"/>
            <a:ext cx="2514600" cy="304800"/>
          </a:xfrm>
          <a:prstGeom prst="roundRect">
            <a:avLst/>
          </a:prstGeom>
          <a:solidFill>
            <a:srgbClr val="FFC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flipV="1">
            <a:off x="6248400" y="990600"/>
            <a:ext cx="609600" cy="3048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rot="20423585">
            <a:off x="-22490" y="2082417"/>
            <a:ext cx="3406775" cy="454627"/>
          </a:xfrm>
          <a:prstGeom prst="rect">
            <a:avLst/>
          </a:prstGeom>
          <a:solidFill>
            <a:srgbClr val="92D05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ounded Rectangle 8"/>
          <p:cNvSpPr/>
          <p:nvPr/>
        </p:nvSpPr>
        <p:spPr>
          <a:xfrm rot="21396183">
            <a:off x="3046643" y="4433822"/>
            <a:ext cx="3063315" cy="380330"/>
          </a:xfrm>
          <a:prstGeom prst="roundRect">
            <a:avLst/>
          </a:prstGeom>
          <a:solidFill>
            <a:srgbClr val="FFC0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flipV="1">
            <a:off x="7391400" y="3581400"/>
            <a:ext cx="609600" cy="304800"/>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rot="19900695">
            <a:off x="492125" y="5165725"/>
            <a:ext cx="2822575" cy="539750"/>
          </a:xfrm>
          <a:prstGeom prst="rect">
            <a:avLst/>
          </a:prstGeom>
          <a:solidFill>
            <a:srgbClr val="92D050">
              <a:alpha val="31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2" name="Straight Connector 11"/>
          <p:cNvCxnSpPr/>
          <p:nvPr/>
        </p:nvCxnSpPr>
        <p:spPr>
          <a:xfrm flipV="1">
            <a:off x="304800" y="838200"/>
            <a:ext cx="8458200" cy="2133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04800" y="381000"/>
            <a:ext cx="8305800" cy="2057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3505200" y="1066800"/>
            <a:ext cx="3124200" cy="60960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895600" y="3581400"/>
            <a:ext cx="5410200" cy="99060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28600" y="3429000"/>
            <a:ext cx="7467600" cy="1752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28600" y="4038600"/>
            <a:ext cx="7848600" cy="2057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Rounded Rectangular Callout 35"/>
          <p:cNvSpPr/>
          <p:nvPr/>
        </p:nvSpPr>
        <p:spPr>
          <a:xfrm>
            <a:off x="5867400" y="2057400"/>
            <a:ext cx="2362200" cy="838200"/>
          </a:xfrm>
          <a:prstGeom prst="wedgeRoundRectCallout">
            <a:avLst>
              <a:gd name="adj1" fmla="val -63280"/>
              <a:gd name="adj2" fmla="val -96469"/>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terminal breakdown below the </a:t>
            </a:r>
            <a:r>
              <a:rPr lang="en-US" sz="1400" dirty="0" err="1" smtClean="0"/>
              <a:t>trendline</a:t>
            </a:r>
            <a:r>
              <a:rPr lang="en-US" sz="1400" dirty="0" smtClean="0"/>
              <a:t> before the big rally</a:t>
            </a:r>
            <a:endParaRPr lang="en-US" sz="1400" dirty="0"/>
          </a:p>
        </p:txBody>
      </p:sp>
      <p:sp>
        <p:nvSpPr>
          <p:cNvPr id="42" name="Oval 41"/>
          <p:cNvSpPr/>
          <p:nvPr/>
        </p:nvSpPr>
        <p:spPr>
          <a:xfrm flipV="1">
            <a:off x="5181600" y="1600200"/>
            <a:ext cx="381000" cy="228600"/>
          </a:xfrm>
          <a:prstGeom prst="ellipse">
            <a:avLst/>
          </a:prstGeom>
          <a:solidFill>
            <a:schemeClr val="lt1">
              <a:alpha val="23000"/>
            </a:schemeClr>
          </a:solid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43" name="Rounded Rectangular Callout 42"/>
          <p:cNvSpPr/>
          <p:nvPr/>
        </p:nvSpPr>
        <p:spPr>
          <a:xfrm>
            <a:off x="6019800" y="5181600"/>
            <a:ext cx="2286000" cy="838200"/>
          </a:xfrm>
          <a:prstGeom prst="wedgeRoundRectCallout">
            <a:avLst>
              <a:gd name="adj1" fmla="val -65143"/>
              <a:gd name="adj2" fmla="val -10806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terminal breakdown below the </a:t>
            </a:r>
            <a:r>
              <a:rPr lang="en-US" sz="1400" dirty="0" err="1" smtClean="0"/>
              <a:t>trendline</a:t>
            </a:r>
            <a:r>
              <a:rPr lang="en-US" sz="1400" dirty="0" smtClean="0"/>
              <a:t> before the big rally</a:t>
            </a:r>
            <a:endParaRPr lang="en-US" sz="1400" dirty="0"/>
          </a:p>
        </p:txBody>
      </p:sp>
      <p:sp>
        <p:nvSpPr>
          <p:cNvPr id="45" name="Oval 44"/>
          <p:cNvSpPr/>
          <p:nvPr/>
        </p:nvSpPr>
        <p:spPr>
          <a:xfrm flipV="1">
            <a:off x="5410200" y="4572000"/>
            <a:ext cx="381000" cy="228600"/>
          </a:xfrm>
          <a:prstGeom prst="ellipse">
            <a:avLst/>
          </a:prstGeom>
          <a:solidFill>
            <a:schemeClr val="lt1">
              <a:alpha val="23000"/>
            </a:schemeClr>
          </a:solid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en-US"/>
          </a:p>
        </p:txBody>
      </p:sp>
      <p:sp>
        <p:nvSpPr>
          <p:cNvPr id="46" name="Rounded Rectangular Callout 45"/>
          <p:cNvSpPr/>
          <p:nvPr/>
        </p:nvSpPr>
        <p:spPr>
          <a:xfrm>
            <a:off x="3352800" y="2438400"/>
            <a:ext cx="1905000" cy="533400"/>
          </a:xfrm>
          <a:prstGeom prst="wedgeRoundRectCallout">
            <a:avLst>
              <a:gd name="adj1" fmla="val -14456"/>
              <a:gd name="adj2" fmla="val -142505"/>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long parallel channel </a:t>
            </a:r>
            <a:endParaRPr lang="en-US" sz="1400" dirty="0"/>
          </a:p>
        </p:txBody>
      </p:sp>
      <p:sp>
        <p:nvSpPr>
          <p:cNvPr id="47" name="Rounded Rectangular Callout 46"/>
          <p:cNvSpPr/>
          <p:nvPr/>
        </p:nvSpPr>
        <p:spPr>
          <a:xfrm>
            <a:off x="3352800" y="5334000"/>
            <a:ext cx="1905000" cy="609600"/>
          </a:xfrm>
          <a:prstGeom prst="wedgeRoundRectCallout">
            <a:avLst>
              <a:gd name="adj1" fmla="val -2456"/>
              <a:gd name="adj2" fmla="val -126433"/>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 long parallel channel </a:t>
            </a:r>
            <a:endParaRPr lang="en-US" sz="1400" dirty="0"/>
          </a:p>
        </p:txBody>
      </p:sp>
      <p:sp>
        <p:nvSpPr>
          <p:cNvPr id="48" name="Rounded Rectangular Callout 47"/>
          <p:cNvSpPr/>
          <p:nvPr/>
        </p:nvSpPr>
        <p:spPr>
          <a:xfrm>
            <a:off x="6934200" y="4495800"/>
            <a:ext cx="1981200" cy="609600"/>
          </a:xfrm>
          <a:prstGeom prst="wedgeRoundRectCallout">
            <a:avLst>
              <a:gd name="adj1" fmla="val -48666"/>
              <a:gd name="adj2" fmla="val -74495"/>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sz="1400" dirty="0" smtClean="0"/>
              <a:t>Almost Double Bottom close to </a:t>
            </a:r>
            <a:r>
              <a:rPr lang="en-US" sz="1400" dirty="0" err="1" smtClean="0"/>
              <a:t>trendline</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heckerboard(across)">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checkerboard(across)">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checkerboard(across)">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checkerboard(across)">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3"/>
                                        </p:tgtEl>
                                        <p:attrNameLst>
                                          <p:attrName>style.visibility</p:attrName>
                                        </p:attrNameLst>
                                      </p:cBhvr>
                                      <p:to>
                                        <p:strVal val="visible"/>
                                      </p:to>
                                    </p:set>
                                    <p:anim calcmode="lin" valueType="num">
                                      <p:cBhvr additive="base">
                                        <p:cTn id="43" dur="500" fill="hold"/>
                                        <p:tgtEl>
                                          <p:spTgt spid="43"/>
                                        </p:tgtEl>
                                        <p:attrNameLst>
                                          <p:attrName>ppt_x</p:attrName>
                                        </p:attrNameLst>
                                      </p:cBhvr>
                                      <p:tavLst>
                                        <p:tav tm="0">
                                          <p:val>
                                            <p:strVal val="#ppt_x"/>
                                          </p:val>
                                        </p:tav>
                                        <p:tav tm="100000">
                                          <p:val>
                                            <p:strVal val="#ppt_x"/>
                                          </p:val>
                                        </p:tav>
                                      </p:tavLst>
                                    </p:anim>
                                    <p:anim calcmode="lin" valueType="num">
                                      <p:cBhvr additive="base">
                                        <p:cTn id="44"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additive="base">
                                        <p:cTn id="55" dur="500" fill="hold"/>
                                        <p:tgtEl>
                                          <p:spTgt spid="47"/>
                                        </p:tgtEl>
                                        <p:attrNameLst>
                                          <p:attrName>ppt_x</p:attrName>
                                        </p:attrNameLst>
                                      </p:cBhvr>
                                      <p:tavLst>
                                        <p:tav tm="0">
                                          <p:val>
                                            <p:strVal val="#ppt_x"/>
                                          </p:val>
                                        </p:tav>
                                        <p:tav tm="100000">
                                          <p:val>
                                            <p:strVal val="#ppt_x"/>
                                          </p:val>
                                        </p:tav>
                                      </p:tavLst>
                                    </p:anim>
                                    <p:anim calcmode="lin" valueType="num">
                                      <p:cBhvr additive="base">
                                        <p:cTn id="5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500" fill="hold"/>
                                        <p:tgtEl>
                                          <p:spTgt spid="48"/>
                                        </p:tgtEl>
                                        <p:attrNameLst>
                                          <p:attrName>ppt_x</p:attrName>
                                        </p:attrNameLst>
                                      </p:cBhvr>
                                      <p:tavLst>
                                        <p:tav tm="0">
                                          <p:val>
                                            <p:strVal val="#ppt_x"/>
                                          </p:val>
                                        </p:tav>
                                        <p:tav tm="100000">
                                          <p:val>
                                            <p:strVal val="#ppt_x"/>
                                          </p:val>
                                        </p:tav>
                                      </p:tavLst>
                                    </p:anim>
                                    <p:anim calcmode="lin" valueType="num">
                                      <p:cBhvr additive="base">
                                        <p:cTn id="62"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3" grpId="0" animBg="1"/>
      <p:bldP spid="46" grpId="0" animBg="1"/>
      <p:bldP spid="47" grpId="0" animBg="1"/>
      <p:bldP spid="4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t>Conclusion</a:t>
            </a:r>
            <a:r>
              <a:rPr lang="en-US" dirty="0" smtClean="0"/>
              <a:t/>
            </a:r>
            <a:br>
              <a:rPr lang="en-US" dirty="0" smtClean="0"/>
            </a:br>
            <a:endParaRPr lang="en-US" dirty="0"/>
          </a:p>
        </p:txBody>
      </p:sp>
      <p:sp>
        <p:nvSpPr>
          <p:cNvPr id="3" name="Content Placeholder 2"/>
          <p:cNvSpPr>
            <a:spLocks noGrp="1"/>
          </p:cNvSpPr>
          <p:nvPr>
            <p:ph sz="half" idx="2"/>
          </p:nvPr>
        </p:nvSpPr>
        <p:spPr>
          <a:xfrm>
            <a:off x="0" y="1285875"/>
            <a:ext cx="9144000" cy="4929188"/>
          </a:xfrm>
        </p:spPr>
        <p:txBody>
          <a:bodyPr>
            <a:normAutofit lnSpcReduction="10000"/>
          </a:bodyPr>
          <a:lstStyle/>
          <a:p>
            <a:pPr marL="365760" indent="-256032" fontAlgn="auto">
              <a:spcAft>
                <a:spcPts val="0"/>
              </a:spcAft>
              <a:buFont typeface="Wingdings 3"/>
              <a:buChar char=""/>
              <a:defRPr/>
            </a:pPr>
            <a:r>
              <a:rPr lang="en-US" dirty="0" smtClean="0">
                <a:solidFill>
                  <a:schemeClr val="accent6">
                    <a:lumMod val="50000"/>
                  </a:schemeClr>
                </a:solidFill>
              </a:rPr>
              <a:t>Nifty/Sensex and Global Indices are setting up for a major directional move over the next 3-6 months. </a:t>
            </a:r>
          </a:p>
          <a:p>
            <a:pPr marL="365760" indent="-256032" fontAlgn="auto">
              <a:spcAft>
                <a:spcPts val="0"/>
              </a:spcAft>
              <a:buFont typeface="Wingdings 3"/>
              <a:buChar char=""/>
              <a:defRPr/>
            </a:pPr>
            <a:r>
              <a:rPr lang="en-US" dirty="0" smtClean="0">
                <a:solidFill>
                  <a:schemeClr val="accent6">
                    <a:lumMod val="50000"/>
                  </a:schemeClr>
                </a:solidFill>
              </a:rPr>
              <a:t>The inflection point could be between mid August to November where a breakout has to come with contraction in the triangle patterns. </a:t>
            </a:r>
          </a:p>
          <a:p>
            <a:pPr marL="365760" indent="-256032" fontAlgn="auto">
              <a:spcAft>
                <a:spcPts val="0"/>
              </a:spcAft>
              <a:buFont typeface="Wingdings 3"/>
              <a:buChar char=""/>
              <a:defRPr/>
            </a:pPr>
            <a:r>
              <a:rPr lang="en-US" dirty="0" smtClean="0">
                <a:solidFill>
                  <a:schemeClr val="accent6">
                    <a:lumMod val="50000"/>
                  </a:schemeClr>
                </a:solidFill>
              </a:rPr>
              <a:t>5350-5400 and 17650 are respective levels for Nifty/Sensex which will be breakout points. </a:t>
            </a:r>
          </a:p>
          <a:p>
            <a:pPr marL="365760" indent="-256032" fontAlgn="auto">
              <a:spcAft>
                <a:spcPts val="0"/>
              </a:spcAft>
              <a:buFont typeface="Wingdings 3"/>
              <a:buChar char=""/>
              <a:defRPr/>
            </a:pPr>
            <a:r>
              <a:rPr lang="en-US" dirty="0" smtClean="0">
                <a:solidFill>
                  <a:schemeClr val="accent6">
                    <a:lumMod val="50000"/>
                  </a:schemeClr>
                </a:solidFill>
              </a:rPr>
              <a:t>On the downside a move below 4900 and 16000 are levels below which the positive view gets negated and would be our </a:t>
            </a:r>
            <a:r>
              <a:rPr lang="en-US" dirty="0" err="1" smtClean="0">
                <a:solidFill>
                  <a:schemeClr val="accent6">
                    <a:lumMod val="50000"/>
                  </a:schemeClr>
                </a:solidFill>
              </a:rPr>
              <a:t>stoploss</a:t>
            </a:r>
            <a:r>
              <a:rPr lang="en-US" dirty="0" smtClean="0">
                <a:solidFill>
                  <a:schemeClr val="accent6">
                    <a:lumMod val="50000"/>
                  </a:schemeClr>
                </a:solidFill>
              </a:rPr>
              <a:t>. </a:t>
            </a:r>
          </a:p>
          <a:p>
            <a:pPr marL="365760" indent="-256032" fontAlgn="auto">
              <a:spcAft>
                <a:spcPts val="0"/>
              </a:spcAft>
              <a:buFont typeface="Wingdings 3"/>
              <a:buChar char=""/>
              <a:defRPr/>
            </a:pPr>
            <a:r>
              <a:rPr lang="en-US" dirty="0" smtClean="0">
                <a:solidFill>
                  <a:schemeClr val="accent6">
                    <a:lumMod val="50000"/>
                  </a:schemeClr>
                </a:solidFill>
              </a:rPr>
              <a:t>Upside target for such a move would be 500-700 points taking it to 5800-6200 band. </a:t>
            </a:r>
            <a:r>
              <a:rPr lang="en-US" dirty="0" smtClean="0">
                <a:solidFill>
                  <a:schemeClr val="accent6">
                    <a:lumMod val="50000"/>
                  </a:schemeClr>
                </a:solidFill>
              </a:rPr>
              <a:t> 1500-2000 points on </a:t>
            </a:r>
            <a:r>
              <a:rPr lang="en-US" dirty="0" err="1" smtClean="0">
                <a:solidFill>
                  <a:schemeClr val="accent6">
                    <a:lumMod val="50000"/>
                  </a:schemeClr>
                </a:solidFill>
              </a:rPr>
              <a:t>Sensex</a:t>
            </a:r>
            <a:r>
              <a:rPr lang="en-US" dirty="0" smtClean="0">
                <a:solidFill>
                  <a:schemeClr val="accent6">
                    <a:lumMod val="50000"/>
                  </a:schemeClr>
                </a:solidFill>
              </a:rPr>
              <a:t> taking it to 19500-20000.</a:t>
            </a:r>
            <a:endParaRPr lang="en-US" dirty="0" smtClean="0">
              <a:solidFill>
                <a:schemeClr val="accent6">
                  <a:lumMod val="50000"/>
                </a:schemeClr>
              </a:solidFill>
            </a:endParaRPr>
          </a:p>
          <a:p>
            <a:pPr marL="365760" indent="-256032" fontAlgn="auto">
              <a:spcAft>
                <a:spcPts val="0"/>
              </a:spcAft>
              <a:buFont typeface="Wingdings 3"/>
              <a:buChar char=""/>
              <a:defRPr/>
            </a:pPr>
            <a:r>
              <a:rPr lang="en-US" dirty="0" smtClean="0">
                <a:solidFill>
                  <a:schemeClr val="accent6">
                    <a:lumMod val="50000"/>
                  </a:schemeClr>
                </a:solidFill>
              </a:rPr>
              <a:t>Banking, Financials, Oil and Gas could be the surprise bets for the upside. </a:t>
            </a:r>
          </a:p>
          <a:p>
            <a:pPr marL="365760" indent="-256032" fontAlgn="auto">
              <a:spcAft>
                <a:spcPts val="0"/>
              </a:spcAft>
              <a:buFont typeface="Wingdings 3"/>
              <a:buChar char=""/>
              <a:defRPr/>
            </a:pPr>
            <a:r>
              <a:rPr lang="en-US" dirty="0" smtClean="0">
                <a:solidFill>
                  <a:schemeClr val="accent6">
                    <a:lumMod val="50000"/>
                  </a:schemeClr>
                </a:solidFill>
              </a:rPr>
              <a:t>We may expect major outperformance in midcap stocks which have not participated yet and the action could start in them right away.</a:t>
            </a:r>
          </a:p>
          <a:p>
            <a:pPr marL="365760" indent="-256032" fontAlgn="auto">
              <a:spcAft>
                <a:spcPts val="0"/>
              </a:spcAft>
              <a:buFont typeface="Wingdings 3"/>
              <a:buChar char=""/>
              <a:defRPr/>
            </a:pPr>
            <a:endParaRPr lang="en-US" dirty="0" smtClean="0">
              <a:solidFill>
                <a:schemeClr val="accent6">
                  <a:lumMod val="50000"/>
                </a:schemeClr>
              </a:solidFill>
            </a:endParaRPr>
          </a:p>
          <a:p>
            <a:pPr marL="365760" indent="-256032" algn="ctr" fontAlgn="auto">
              <a:spcAft>
                <a:spcPts val="0"/>
              </a:spcAft>
              <a:buFont typeface="Wingdings 3"/>
              <a:buNone/>
              <a:defRPr/>
            </a:pP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In short – Forget the Past </a:t>
            </a: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&amp; blast ahead </a:t>
            </a: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to a better </a:t>
            </a: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future!!</a:t>
            </a:r>
            <a:r>
              <a:rPr lang="en-US" sz="2000" dirty="0" smtClean="0">
                <a:solidFill>
                  <a:srgbClr val="895E09"/>
                </a:solidFill>
              </a:rPr>
              <a:t>  </a:t>
            </a:r>
            <a:endParaRPr lang="en-US" sz="2000" dirty="0">
              <a:solidFill>
                <a:srgbClr val="895E09"/>
              </a:solidFill>
            </a:endParaRPr>
          </a:p>
        </p:txBody>
      </p:sp>
      <p:pic>
        <p:nvPicPr>
          <p:cNvPr id="48132" name="Picture 3"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pPr fontAlgn="auto">
              <a:spcAft>
                <a:spcPts val="0"/>
              </a:spcAft>
              <a:defRPr/>
            </a:pPr>
            <a:r>
              <a:rPr lang="en-US" sz="3200" dirty="0" err="1" smtClean="0"/>
              <a:t>Knowns</a:t>
            </a:r>
            <a:r>
              <a:rPr lang="en-US" dirty="0" smtClean="0"/>
              <a:t> </a:t>
            </a:r>
            <a:br>
              <a:rPr lang="en-US" dirty="0" smtClean="0"/>
            </a:br>
            <a:endParaRPr lang="en-US" dirty="0"/>
          </a:p>
        </p:txBody>
      </p:sp>
      <p:sp>
        <p:nvSpPr>
          <p:cNvPr id="3" name="Content Placeholder 2"/>
          <p:cNvSpPr>
            <a:spLocks noGrp="1"/>
          </p:cNvSpPr>
          <p:nvPr>
            <p:ph sz="half" idx="2"/>
          </p:nvPr>
        </p:nvSpPr>
        <p:spPr>
          <a:xfrm>
            <a:off x="0" y="990600"/>
            <a:ext cx="9144000" cy="4929188"/>
          </a:xfrm>
        </p:spPr>
        <p:txBody>
          <a:bodyPr>
            <a:normAutofit/>
          </a:bodyPr>
          <a:lstStyle/>
          <a:p>
            <a:pPr marL="365760" indent="-256032" fontAlgn="auto">
              <a:spcAft>
                <a:spcPts val="0"/>
              </a:spcAft>
              <a:buFont typeface="Wingdings 3"/>
              <a:buChar char=""/>
              <a:defRPr/>
            </a:pPr>
            <a:r>
              <a:rPr lang="en-US" dirty="0" smtClean="0">
                <a:solidFill>
                  <a:schemeClr val="accent6">
                    <a:lumMod val="50000"/>
                  </a:schemeClr>
                </a:solidFill>
              </a:rPr>
              <a:t>Greece is almost bankrupt. Italy and Spain next in line. </a:t>
            </a:r>
          </a:p>
          <a:p>
            <a:pPr marL="365760" indent="-256032" fontAlgn="auto">
              <a:spcAft>
                <a:spcPts val="0"/>
              </a:spcAft>
              <a:buFont typeface="Wingdings 3"/>
              <a:buChar char=""/>
              <a:defRPr/>
            </a:pPr>
            <a:r>
              <a:rPr lang="en-US" dirty="0" smtClean="0">
                <a:solidFill>
                  <a:schemeClr val="accent6">
                    <a:lumMod val="50000"/>
                  </a:schemeClr>
                </a:solidFill>
              </a:rPr>
              <a:t>Yields for Spain and Italy have hit Euro era highs above 7 ! </a:t>
            </a:r>
          </a:p>
          <a:p>
            <a:pPr marL="365760" indent="-256032" fontAlgn="auto">
              <a:spcAft>
                <a:spcPts val="0"/>
              </a:spcAft>
              <a:buFont typeface="Wingdings 3"/>
              <a:buChar char=""/>
              <a:defRPr/>
            </a:pPr>
            <a:r>
              <a:rPr lang="en-US" dirty="0" smtClean="0">
                <a:solidFill>
                  <a:schemeClr val="accent6">
                    <a:lumMod val="50000"/>
                  </a:schemeClr>
                </a:solidFill>
              </a:rPr>
              <a:t>Germany 2 yr treasury notes going at negative yields. Many other countries having similar negative yields on 2 yr notes. </a:t>
            </a:r>
          </a:p>
          <a:p>
            <a:pPr marL="365760" indent="-256032" fontAlgn="auto">
              <a:spcAft>
                <a:spcPts val="0"/>
              </a:spcAft>
              <a:buFont typeface="Wingdings 3"/>
              <a:buChar char=""/>
              <a:defRPr/>
            </a:pPr>
            <a:r>
              <a:rPr lang="en-US" dirty="0" smtClean="0">
                <a:solidFill>
                  <a:schemeClr val="accent6">
                    <a:lumMod val="50000"/>
                  </a:schemeClr>
                </a:solidFill>
              </a:rPr>
              <a:t>US treasury yields at their lower in last century. </a:t>
            </a:r>
          </a:p>
          <a:p>
            <a:pPr marL="365760" indent="-256032" fontAlgn="auto">
              <a:spcAft>
                <a:spcPts val="0"/>
              </a:spcAft>
              <a:buFont typeface="Wingdings 3"/>
              <a:buChar char=""/>
              <a:defRPr/>
            </a:pPr>
            <a:r>
              <a:rPr lang="en-US" dirty="0" smtClean="0">
                <a:solidFill>
                  <a:schemeClr val="accent6">
                    <a:lumMod val="50000"/>
                  </a:schemeClr>
                </a:solidFill>
              </a:rPr>
              <a:t>US in a big debt problem and Europe continues to sink. ECB and Central Bank talking but no clear actions. </a:t>
            </a:r>
          </a:p>
          <a:p>
            <a:pPr marL="365760" indent="-256032" fontAlgn="auto">
              <a:spcAft>
                <a:spcPts val="0"/>
              </a:spcAft>
              <a:buFont typeface="Wingdings 3"/>
              <a:buChar char=""/>
              <a:defRPr/>
            </a:pPr>
            <a:r>
              <a:rPr lang="en-US" dirty="0" smtClean="0">
                <a:solidFill>
                  <a:schemeClr val="accent6">
                    <a:lumMod val="50000"/>
                  </a:schemeClr>
                </a:solidFill>
              </a:rPr>
              <a:t>Crude at 110 </a:t>
            </a:r>
            <a:r>
              <a:rPr lang="en-US" dirty="0" err="1" smtClean="0">
                <a:solidFill>
                  <a:schemeClr val="accent6">
                    <a:lumMod val="50000"/>
                  </a:schemeClr>
                </a:solidFill>
              </a:rPr>
              <a:t>brent</a:t>
            </a:r>
            <a:r>
              <a:rPr lang="en-US" dirty="0" smtClean="0">
                <a:solidFill>
                  <a:schemeClr val="accent6">
                    <a:lumMod val="50000"/>
                  </a:schemeClr>
                </a:solidFill>
              </a:rPr>
              <a:t> with USD – INR sustaining 56 levels. </a:t>
            </a:r>
          </a:p>
          <a:p>
            <a:pPr marL="365760" indent="-256032" fontAlgn="auto">
              <a:spcAft>
                <a:spcPts val="0"/>
              </a:spcAft>
              <a:buFont typeface="Wingdings 3"/>
              <a:buChar char=""/>
              <a:defRPr/>
            </a:pPr>
            <a:r>
              <a:rPr lang="en-US" dirty="0" smtClean="0">
                <a:solidFill>
                  <a:schemeClr val="accent6">
                    <a:lumMod val="50000"/>
                  </a:schemeClr>
                </a:solidFill>
              </a:rPr>
              <a:t>Current Account Deficit continues to bother. </a:t>
            </a:r>
          </a:p>
          <a:p>
            <a:pPr marL="365760" indent="-256032" fontAlgn="auto">
              <a:spcAft>
                <a:spcPts val="0"/>
              </a:spcAft>
              <a:buFont typeface="Wingdings 3"/>
              <a:buChar char=""/>
              <a:defRPr/>
            </a:pPr>
            <a:r>
              <a:rPr lang="en-US" dirty="0" smtClean="0">
                <a:solidFill>
                  <a:schemeClr val="accent6">
                    <a:lumMod val="50000"/>
                  </a:schemeClr>
                </a:solidFill>
              </a:rPr>
              <a:t>Inflation showing no signs of slowing down big way. </a:t>
            </a:r>
          </a:p>
          <a:p>
            <a:pPr marL="365760" indent="-256032" fontAlgn="auto">
              <a:spcAft>
                <a:spcPts val="0"/>
              </a:spcAft>
              <a:buFont typeface="Wingdings 3"/>
              <a:buChar char=""/>
              <a:defRPr/>
            </a:pPr>
            <a:r>
              <a:rPr lang="en-US" dirty="0" smtClean="0">
                <a:solidFill>
                  <a:schemeClr val="accent6">
                    <a:lumMod val="50000"/>
                  </a:schemeClr>
                </a:solidFill>
              </a:rPr>
              <a:t>Interest Rates continue to be high with less room for Repo rate cuts. </a:t>
            </a:r>
          </a:p>
          <a:p>
            <a:pPr marL="365760" indent="-256032" fontAlgn="auto">
              <a:spcAft>
                <a:spcPts val="0"/>
              </a:spcAft>
              <a:buFont typeface="Wingdings 3"/>
              <a:buChar char=""/>
              <a:defRPr/>
            </a:pPr>
            <a:r>
              <a:rPr lang="en-US" dirty="0" smtClean="0">
                <a:solidFill>
                  <a:schemeClr val="accent6">
                    <a:lumMod val="50000"/>
                  </a:schemeClr>
                </a:solidFill>
              </a:rPr>
              <a:t>Policy Paralysis continues. </a:t>
            </a:r>
          </a:p>
          <a:p>
            <a:pPr marL="365760" indent="-256032" fontAlgn="auto">
              <a:spcAft>
                <a:spcPts val="0"/>
              </a:spcAft>
              <a:buFont typeface="Wingdings 3"/>
              <a:buChar char=""/>
              <a:defRPr/>
            </a:pPr>
            <a:r>
              <a:rPr lang="en-US" dirty="0" smtClean="0">
                <a:solidFill>
                  <a:schemeClr val="accent6">
                    <a:lumMod val="50000"/>
                  </a:schemeClr>
                </a:solidFill>
              </a:rPr>
              <a:t>PSU Bank NPAs increasing with lot of restructured assets. </a:t>
            </a:r>
          </a:p>
          <a:p>
            <a:pPr marL="365760" indent="-256032" fontAlgn="auto">
              <a:spcAft>
                <a:spcPts val="0"/>
              </a:spcAft>
              <a:buFont typeface="Wingdings 3"/>
              <a:buChar char=""/>
              <a:defRPr/>
            </a:pPr>
            <a:r>
              <a:rPr lang="en-US" dirty="0" smtClean="0">
                <a:solidFill>
                  <a:schemeClr val="accent6">
                    <a:lumMod val="50000"/>
                  </a:schemeClr>
                </a:solidFill>
              </a:rPr>
              <a:t>Trading Volumes in cash segment at 7 year lows. </a:t>
            </a:r>
          </a:p>
          <a:p>
            <a:pPr marL="365760" indent="-256032" fontAlgn="auto">
              <a:spcAft>
                <a:spcPts val="0"/>
              </a:spcAft>
              <a:buFont typeface="Wingdings 3"/>
              <a:buChar char=""/>
              <a:defRPr/>
            </a:pPr>
            <a:r>
              <a:rPr lang="en-US" dirty="0" smtClean="0">
                <a:solidFill>
                  <a:schemeClr val="accent6">
                    <a:lumMod val="50000"/>
                  </a:schemeClr>
                </a:solidFill>
              </a:rPr>
              <a:t>AUMs of domestic funds shrinking with very low retail participation. </a:t>
            </a:r>
          </a:p>
          <a:p>
            <a:pPr marL="365760" indent="-256032" fontAlgn="auto">
              <a:spcAft>
                <a:spcPts val="0"/>
              </a:spcAft>
              <a:buFont typeface="Wingdings 3"/>
              <a:buChar char=""/>
              <a:defRPr/>
            </a:pPr>
            <a:r>
              <a:rPr lang="en-US" dirty="0" smtClean="0">
                <a:solidFill>
                  <a:schemeClr val="accent6">
                    <a:lumMod val="50000"/>
                  </a:schemeClr>
                </a:solidFill>
              </a:rPr>
              <a:t>FIIs have still not started selling. </a:t>
            </a:r>
          </a:p>
        </p:txBody>
      </p:sp>
      <p:pic>
        <p:nvPicPr>
          <p:cNvPr id="49156" name="Picture 3" descr="analyse india logo.jpg"/>
          <p:cNvPicPr>
            <a:picLocks noChangeAspect="1"/>
          </p:cNvPicPr>
          <p:nvPr/>
        </p:nvPicPr>
        <p:blipFill>
          <a:blip r:embed="rId2"/>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200" dirty="0" smtClean="0"/>
              <a:t>Unknowns </a:t>
            </a:r>
            <a:endParaRPr lang="en-US" dirty="0"/>
          </a:p>
        </p:txBody>
      </p:sp>
      <p:sp>
        <p:nvSpPr>
          <p:cNvPr id="3" name="Content Placeholder 2"/>
          <p:cNvSpPr>
            <a:spLocks noGrp="1"/>
          </p:cNvSpPr>
          <p:nvPr>
            <p:ph sz="half" idx="2"/>
          </p:nvPr>
        </p:nvSpPr>
        <p:spPr>
          <a:xfrm>
            <a:off x="0" y="1285875"/>
            <a:ext cx="9144000" cy="4929188"/>
          </a:xfrm>
        </p:spPr>
        <p:txBody>
          <a:bodyPr>
            <a:normAutofit/>
          </a:bodyPr>
          <a:lstStyle/>
          <a:p>
            <a:pPr marL="365760" indent="-256032" fontAlgn="auto">
              <a:spcAft>
                <a:spcPts val="0"/>
              </a:spcAft>
              <a:buFont typeface="Wingdings 3"/>
              <a:buChar char=""/>
              <a:defRPr/>
            </a:pPr>
            <a:r>
              <a:rPr lang="en-US" dirty="0" smtClean="0">
                <a:solidFill>
                  <a:schemeClr val="accent6">
                    <a:lumMod val="50000"/>
                  </a:schemeClr>
                </a:solidFill>
              </a:rPr>
              <a:t>FDI in Retail, Insurance Sector Reforms. </a:t>
            </a:r>
          </a:p>
          <a:p>
            <a:pPr marL="365760" indent="-256032" fontAlgn="auto">
              <a:spcAft>
                <a:spcPts val="0"/>
              </a:spcAft>
              <a:buFont typeface="Wingdings 3"/>
              <a:buChar char=""/>
              <a:defRPr/>
            </a:pPr>
            <a:r>
              <a:rPr lang="en-US" dirty="0" smtClean="0">
                <a:solidFill>
                  <a:schemeClr val="accent6">
                    <a:lumMod val="50000"/>
                  </a:schemeClr>
                </a:solidFill>
              </a:rPr>
              <a:t>Drop in Gold imports will impact CAD positively. </a:t>
            </a:r>
          </a:p>
          <a:p>
            <a:pPr marL="365760" indent="-256032" fontAlgn="auto">
              <a:spcAft>
                <a:spcPts val="0"/>
              </a:spcAft>
              <a:buFont typeface="Wingdings 3"/>
              <a:buChar char=""/>
              <a:defRPr/>
            </a:pPr>
            <a:r>
              <a:rPr lang="en-US" dirty="0" smtClean="0">
                <a:solidFill>
                  <a:schemeClr val="accent6">
                    <a:lumMod val="50000"/>
                  </a:schemeClr>
                </a:solidFill>
              </a:rPr>
              <a:t>An uptick in economy will lead to recovery in PSU NPAs</a:t>
            </a:r>
          </a:p>
          <a:p>
            <a:pPr marL="365760" indent="-256032" fontAlgn="auto">
              <a:spcAft>
                <a:spcPts val="0"/>
              </a:spcAft>
              <a:buFont typeface="Wingdings 3"/>
              <a:buChar char=""/>
              <a:defRPr/>
            </a:pPr>
            <a:r>
              <a:rPr lang="en-US" dirty="0" smtClean="0">
                <a:solidFill>
                  <a:schemeClr val="accent6">
                    <a:lumMod val="50000"/>
                  </a:schemeClr>
                </a:solidFill>
              </a:rPr>
              <a:t>Power Sector Reforms by the government. </a:t>
            </a:r>
          </a:p>
          <a:p>
            <a:pPr marL="365760" indent="-256032" fontAlgn="auto">
              <a:spcAft>
                <a:spcPts val="0"/>
              </a:spcAft>
              <a:buFont typeface="Wingdings 3"/>
              <a:buChar char=""/>
              <a:defRPr/>
            </a:pPr>
            <a:r>
              <a:rPr lang="en-US" dirty="0" smtClean="0">
                <a:solidFill>
                  <a:schemeClr val="accent6">
                    <a:lumMod val="50000"/>
                  </a:schemeClr>
                </a:solidFill>
              </a:rPr>
              <a:t>Diesel Rate Hike. </a:t>
            </a:r>
          </a:p>
          <a:p>
            <a:pPr marL="365760" indent="-256032" fontAlgn="auto">
              <a:spcAft>
                <a:spcPts val="0"/>
              </a:spcAft>
              <a:buFont typeface="Wingdings 3"/>
              <a:buChar char=""/>
              <a:defRPr/>
            </a:pPr>
            <a:r>
              <a:rPr lang="en-US" dirty="0" smtClean="0">
                <a:solidFill>
                  <a:schemeClr val="accent6">
                    <a:lumMod val="50000"/>
                  </a:schemeClr>
                </a:solidFill>
              </a:rPr>
              <a:t>Sovereign Dollar Bond. </a:t>
            </a:r>
          </a:p>
          <a:p>
            <a:pPr marL="365760" indent="-256032" fontAlgn="auto">
              <a:spcAft>
                <a:spcPts val="0"/>
              </a:spcAft>
              <a:buFont typeface="Wingdings 3"/>
              <a:buChar char=""/>
              <a:defRPr/>
            </a:pPr>
            <a:r>
              <a:rPr lang="en-US" dirty="0" smtClean="0">
                <a:solidFill>
                  <a:schemeClr val="accent6">
                    <a:lumMod val="50000"/>
                  </a:schemeClr>
                </a:solidFill>
              </a:rPr>
              <a:t>GAAR revoked </a:t>
            </a:r>
          </a:p>
          <a:p>
            <a:pPr marL="365760" indent="-256032" fontAlgn="auto">
              <a:spcAft>
                <a:spcPts val="0"/>
              </a:spcAft>
              <a:buFont typeface="Wingdings 3"/>
              <a:buChar char=""/>
              <a:defRPr/>
            </a:pPr>
            <a:r>
              <a:rPr lang="en-US" dirty="0" smtClean="0">
                <a:solidFill>
                  <a:schemeClr val="accent6">
                    <a:lumMod val="50000"/>
                  </a:schemeClr>
                </a:solidFill>
              </a:rPr>
              <a:t>Incentives for Equity Investment. </a:t>
            </a:r>
          </a:p>
          <a:p>
            <a:pPr marL="365760" indent="-256032" fontAlgn="auto">
              <a:spcAft>
                <a:spcPts val="0"/>
              </a:spcAft>
              <a:buFont typeface="Wingdings 3"/>
              <a:buChar char=""/>
              <a:defRPr/>
            </a:pPr>
            <a:r>
              <a:rPr lang="en-US" dirty="0" smtClean="0">
                <a:solidFill>
                  <a:schemeClr val="accent6">
                    <a:lumMod val="50000"/>
                  </a:schemeClr>
                </a:solidFill>
              </a:rPr>
              <a:t>Government starts working. </a:t>
            </a:r>
          </a:p>
          <a:p>
            <a:pPr marL="365760" indent="-256032" fontAlgn="auto">
              <a:spcAft>
                <a:spcPts val="0"/>
              </a:spcAft>
              <a:buFont typeface="Wingdings 3"/>
              <a:buChar char=""/>
              <a:defRPr/>
            </a:pPr>
            <a:r>
              <a:rPr lang="en-US" dirty="0" smtClean="0">
                <a:solidFill>
                  <a:schemeClr val="accent6">
                    <a:lumMod val="50000"/>
                  </a:schemeClr>
                </a:solidFill>
              </a:rPr>
              <a:t>Trailing 12 </a:t>
            </a:r>
            <a:r>
              <a:rPr lang="en-US" dirty="0" err="1" smtClean="0">
                <a:solidFill>
                  <a:schemeClr val="accent6">
                    <a:lumMod val="50000"/>
                  </a:schemeClr>
                </a:solidFill>
              </a:rPr>
              <a:t>mths</a:t>
            </a:r>
            <a:r>
              <a:rPr lang="en-US" dirty="0" smtClean="0">
                <a:solidFill>
                  <a:schemeClr val="accent6">
                    <a:lumMod val="50000"/>
                  </a:schemeClr>
                </a:solidFill>
              </a:rPr>
              <a:t> 14 times and 13 times 1 year forward P-E is below the mean. </a:t>
            </a:r>
          </a:p>
          <a:p>
            <a:pPr marL="365760" indent="-256032" fontAlgn="auto">
              <a:spcAft>
                <a:spcPts val="0"/>
              </a:spcAft>
              <a:buFont typeface="Wingdings 3"/>
              <a:buChar char=""/>
              <a:defRPr/>
            </a:pPr>
            <a:r>
              <a:rPr lang="en-US" dirty="0" smtClean="0">
                <a:solidFill>
                  <a:schemeClr val="accent6">
                    <a:lumMod val="50000"/>
                  </a:schemeClr>
                </a:solidFill>
              </a:rPr>
              <a:t>Global Liquidity rush for risky assets. </a:t>
            </a:r>
          </a:p>
          <a:p>
            <a:pPr marL="365760" indent="-256032" algn="ctr" fontAlgn="auto">
              <a:spcAft>
                <a:spcPts val="0"/>
              </a:spcAft>
              <a:buNone/>
              <a:defRPr/>
            </a:pPr>
            <a:r>
              <a:rPr lang="en-US" altLang="zh-CN" sz="3200" dirty="0" smtClean="0">
                <a:ln w="9000" cmpd="sng">
                  <a:noFill/>
                  <a:prstDash val="solid"/>
                </a:ln>
                <a:solidFill>
                  <a:schemeClr val="accent6"/>
                </a:solidFill>
                <a:effectLst>
                  <a:outerShdw blurRad="31750" dist="25400" dir="5400000" algn="tl" rotWithShape="0">
                    <a:srgbClr val="000000">
                      <a:alpha val="25000"/>
                    </a:srgbClr>
                  </a:outerShdw>
                </a:effectLst>
              </a:rPr>
              <a:t>Markets move on expectations rather than Actions !! </a:t>
            </a:r>
          </a:p>
        </p:txBody>
      </p:sp>
      <p:pic>
        <p:nvPicPr>
          <p:cNvPr id="50180" name="Picture 3" descr="analyse india logo.jpg"/>
          <p:cNvPicPr>
            <a:picLocks noChangeAspect="1"/>
          </p:cNvPicPr>
          <p:nvPr/>
        </p:nvPicPr>
        <p:blipFill>
          <a:blip r:embed="rId2"/>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lstStyle/>
          <a:p>
            <a:pPr algn="ctr">
              <a:buNone/>
            </a:pPr>
            <a:r>
              <a:rPr lang="en-US" dirty="0" smtClean="0"/>
              <a:t>To post your feedback click on the link below and get invited to a LIVE WEBINAR by </a:t>
            </a:r>
            <a:r>
              <a:rPr lang="en-US" dirty="0" err="1" smtClean="0"/>
              <a:t>Nooresh</a:t>
            </a:r>
            <a:r>
              <a:rPr lang="en-US" dirty="0" smtClean="0"/>
              <a:t> </a:t>
            </a:r>
            <a:r>
              <a:rPr lang="en-US" dirty="0" err="1" smtClean="0"/>
              <a:t>Merani</a:t>
            </a:r>
            <a:r>
              <a:rPr lang="en-US" dirty="0" smtClean="0"/>
              <a:t> </a:t>
            </a:r>
          </a:p>
          <a:p>
            <a:pPr algn="ctr"/>
            <a:endParaRPr lang="en-US" dirty="0" smtClean="0"/>
          </a:p>
          <a:p>
            <a:pPr algn="ctr">
              <a:buNone/>
            </a:pPr>
            <a:r>
              <a:rPr lang="en-US" sz="2800" dirty="0" smtClean="0">
                <a:hlinkClick r:id="rId2"/>
              </a:rPr>
              <a:t>Feedback</a:t>
            </a:r>
            <a:endParaRPr lang="en-US" sz="2800" dirty="0" smtClean="0"/>
          </a:p>
          <a:p>
            <a:pPr algn="ctr">
              <a:buNone/>
            </a:pPr>
            <a:endParaRPr lang="en-US" sz="2800" dirty="0" smtClean="0"/>
          </a:p>
          <a:p>
            <a:pPr algn="ctr">
              <a:buNone/>
            </a:pPr>
            <a:r>
              <a:rPr lang="en-US" dirty="0" smtClean="0"/>
              <a:t>Or copy this link on your browser.</a:t>
            </a:r>
          </a:p>
          <a:p>
            <a:pPr algn="ctr">
              <a:buNone/>
            </a:pPr>
            <a:r>
              <a:rPr lang="en-IN" dirty="0" smtClean="0">
                <a:hlinkClick r:id="rId2"/>
              </a:rPr>
              <a:t>https://docs.google.com/a/analyseindia.com/spreadsheet/viewform?fromEmail=true&amp;formkey=dDhBSWdIS1NDU1lQVHN4U1dUeTNMYUE6MQ</a:t>
            </a:r>
            <a:endParaRPr lang="en-IN" dirty="0" smtClean="0"/>
          </a:p>
          <a:p>
            <a:pPr algn="ctr">
              <a:buNone/>
            </a:pPr>
            <a:endParaRPr lang="en-US" dirty="0" smtClean="0"/>
          </a:p>
          <a:p>
            <a:pPr algn="ctr">
              <a:buNone/>
            </a:pPr>
            <a:endParaRPr lang="en-IN" dirty="0" smtClean="0"/>
          </a:p>
          <a:p>
            <a:pPr algn="ctr"/>
            <a:endParaRPr lang="en-US" dirty="0" smtClean="0"/>
          </a:p>
          <a:p>
            <a:endParaRPr lang="en-IN" dirty="0"/>
          </a:p>
        </p:txBody>
      </p:sp>
      <p:sp>
        <p:nvSpPr>
          <p:cNvPr id="6" name="Title 1"/>
          <p:cNvSpPr>
            <a:spLocks noGrp="1"/>
          </p:cNvSpPr>
          <p:nvPr>
            <p:ph type="title"/>
          </p:nvPr>
        </p:nvSpPr>
        <p:spPr>
          <a:xfrm>
            <a:off x="457200" y="274638"/>
            <a:ext cx="8229600" cy="1143000"/>
          </a:xfrm>
        </p:spPr>
        <p:txBody>
          <a:bodyPr>
            <a:normAutofit/>
          </a:bodyPr>
          <a:lstStyle/>
          <a:p>
            <a:pPr algn="ctr" fontAlgn="auto">
              <a:spcAft>
                <a:spcPts val="0"/>
              </a:spcAft>
              <a:defRPr/>
            </a:pPr>
            <a:r>
              <a:rPr lang="en-US" sz="4100" dirty="0" smtClean="0"/>
              <a:t>Feedback</a:t>
            </a:r>
            <a:endParaRPr lang="en-US" sz="41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a:bodyPr>
          <a:lstStyle/>
          <a:p>
            <a:pPr algn="ctr" fontAlgn="auto">
              <a:spcAft>
                <a:spcPts val="0"/>
              </a:spcAft>
              <a:defRPr/>
            </a:pPr>
            <a:r>
              <a:rPr lang="en-US" dirty="0" smtClean="0"/>
              <a:t>Team </a:t>
            </a:r>
            <a:r>
              <a:rPr lang="en-US" dirty="0" err="1" smtClean="0"/>
              <a:t>Analyse</a:t>
            </a:r>
            <a:r>
              <a:rPr lang="en-US" dirty="0" smtClean="0"/>
              <a:t> India </a:t>
            </a:r>
          </a:p>
        </p:txBody>
      </p:sp>
      <p:sp>
        <p:nvSpPr>
          <p:cNvPr id="51204" name="Rectangle 4"/>
          <p:cNvSpPr>
            <a:spLocks noChangeArrowheads="1"/>
          </p:cNvSpPr>
          <p:nvPr/>
        </p:nvSpPr>
        <p:spPr bwMode="auto">
          <a:xfrm>
            <a:off x="0" y="1219200"/>
            <a:ext cx="91440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Nooresh</a:t>
            </a: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Merani</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CEO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+91-9819225396</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2"/>
              </a:rPr>
              <a:t>nooreshtech@analyseindia.com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20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N S </a:t>
            </a:r>
            <a:r>
              <a:rPr kumimoji="0" lang="en-US" sz="2000"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Fidai</a:t>
            </a:r>
            <a:r>
              <a:rPr kumimoji="0" lang="en-US" sz="20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Managing Director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+91-9920120878</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3"/>
              </a:rPr>
              <a:t>nsfidai@analyseindia.com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Ankit</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Chaudhary</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Technical Analyst and Derivative Strategist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+91-9899899989</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4"/>
              </a:rPr>
              <a:t>ankit@analyseindia.com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705350" algn="l"/>
              </a:tabLst>
            </a:pPr>
            <a:endPar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lvl="0" algn="ctr" eaLnBrk="0" hangingPunct="0">
              <a:tabLst>
                <a:tab pos="4705350" algn="l"/>
              </a:tabLst>
            </a:pP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Shamshuddin</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b="1"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Daruwala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ctr" eaLnBrk="0" hangingPunct="0">
              <a:tabLst>
                <a:tab pos="4705350" algn="l"/>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Technical Analyst  -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Times New Roman" pitchFamily="18" charset="0"/>
              </a:rPr>
              <a:t>Analyse</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India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ctr" eaLnBrk="0" hangingPunct="0">
              <a:tabLst>
                <a:tab pos="470535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Cell: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+91-9819919725</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ctr" eaLnBrk="0" hangingPunct="0">
              <a:tabLst>
                <a:tab pos="4705350" algn="l"/>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e-mail: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hlinkClick r:id="rId5"/>
              </a:rPr>
              <a:t>shams@analyseindia.com</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lang="en-US" dirty="0">
              <a:solidFill>
                <a:srgbClr val="000000"/>
              </a:solidFill>
              <a:latin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705350" algn="l"/>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Nifty on a 5 year chart</a:t>
            </a:r>
            <a:endParaRPr lang="en-US" dirty="0"/>
          </a:p>
        </p:txBody>
      </p:sp>
      <p:pic>
        <p:nvPicPr>
          <p:cNvPr id="3" name="Picture 2" descr="Niftytime.png"/>
          <p:cNvPicPr>
            <a:picLocks noChangeAspect="1"/>
          </p:cNvPicPr>
          <p:nvPr/>
        </p:nvPicPr>
        <p:blipFill>
          <a:blip r:embed="rId2"/>
          <a:stretch>
            <a:fillRect/>
          </a:stretch>
        </p:blipFill>
        <p:spPr>
          <a:xfrm>
            <a:off x="0" y="1362456"/>
            <a:ext cx="9144000" cy="41330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ound Single Corner Rectangle 3"/>
          <p:cNvSpPr/>
          <p:nvPr/>
        </p:nvSpPr>
        <p:spPr>
          <a:xfrm>
            <a:off x="0" y="2514600"/>
            <a:ext cx="8763000" cy="533400"/>
          </a:xfrm>
          <a:prstGeom prst="round1Rect">
            <a:avLst/>
          </a:prstGeom>
          <a:solidFill>
            <a:srgbClr val="92D050">
              <a:alpha val="76000"/>
            </a:srgb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 name="Rounded Rectangular Callout 4"/>
          <p:cNvSpPr/>
          <p:nvPr/>
        </p:nvSpPr>
        <p:spPr>
          <a:xfrm>
            <a:off x="4953000" y="3886200"/>
            <a:ext cx="3429000" cy="2514600"/>
          </a:xfrm>
          <a:prstGeom prst="wedgeRoundRectCallout">
            <a:avLst>
              <a:gd name="adj1" fmla="val 38964"/>
              <a:gd name="adj2" fmla="val -81844"/>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smtClean="0"/>
              <a:t>In Sept 2007 we were at 5000 and we are almost at same levels in August 2012. Overall even on a 5 year frame we have spent more time around the 4900-5350 band. </a:t>
            </a:r>
            <a:endParaRPr lang="en-US" dirty="0"/>
          </a:p>
        </p:txBody>
      </p:sp>
      <p:sp>
        <p:nvSpPr>
          <p:cNvPr id="6" name="Oval 5"/>
          <p:cNvSpPr/>
          <p:nvPr/>
        </p:nvSpPr>
        <p:spPr>
          <a:xfrm>
            <a:off x="1752600" y="2362200"/>
            <a:ext cx="762000" cy="8382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Oval 6"/>
          <p:cNvSpPr/>
          <p:nvPr/>
        </p:nvSpPr>
        <p:spPr>
          <a:xfrm>
            <a:off x="3962400" y="2438400"/>
            <a:ext cx="1524000" cy="6858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Oval 7"/>
          <p:cNvSpPr/>
          <p:nvPr/>
        </p:nvSpPr>
        <p:spPr>
          <a:xfrm>
            <a:off x="7010400" y="2438400"/>
            <a:ext cx="1524000" cy="685800"/>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Disclaimer</a:t>
            </a:r>
            <a:br>
              <a:rPr lang="en-US" dirty="0" smtClean="0"/>
            </a:br>
            <a:endParaRPr lang="en-US" dirty="0"/>
          </a:p>
        </p:txBody>
      </p:sp>
      <p:sp>
        <p:nvSpPr>
          <p:cNvPr id="4" name="TextBox 3"/>
          <p:cNvSpPr txBox="1"/>
          <p:nvPr/>
        </p:nvSpPr>
        <p:spPr>
          <a:xfrm>
            <a:off x="609600" y="1219200"/>
            <a:ext cx="7696200" cy="5247590"/>
          </a:xfrm>
          <a:prstGeom prst="rect">
            <a:avLst/>
          </a:prstGeom>
          <a:noFill/>
        </p:spPr>
        <p:txBody>
          <a:bodyPr wrap="square" rtlCol="0">
            <a:spAutoFit/>
          </a:bodyPr>
          <a:lstStyle/>
          <a:p>
            <a:pPr lvl="0"/>
            <a:r>
              <a:rPr lang="en-US" sz="1100" dirty="0"/>
              <a:t>As investment &amp; trading consultants, Promoters, owners, families, relatives, friends and clients of www.nooreshtech.co.in  maybe having positions in stocks / securities mentioned on the web site</a:t>
            </a:r>
          </a:p>
          <a:p>
            <a:r>
              <a:rPr lang="en-US" sz="1100" dirty="0"/>
              <a:t> </a:t>
            </a:r>
          </a:p>
          <a:p>
            <a:pPr lvl="0"/>
            <a:r>
              <a:rPr lang="en-US" sz="1100" dirty="0"/>
              <a:t>All recommendations in this website are based on subject </a:t>
            </a:r>
            <a:r>
              <a:rPr lang="en-US" sz="1050" dirty="0"/>
              <a:t>of</a:t>
            </a:r>
            <a:r>
              <a:rPr lang="en-US" sz="1100" dirty="0"/>
              <a:t> Technical Analysis and do not reflect the fundamental validity of the stocks / securities. Authors / owners of Technical View by </a:t>
            </a:r>
            <a:r>
              <a:rPr lang="en-US" sz="1100" dirty="0" err="1"/>
              <a:t>Nooresh</a:t>
            </a:r>
            <a:r>
              <a:rPr lang="en-US" sz="1100" dirty="0"/>
              <a:t> will not be held responsible for any losses, financial or otherwise, incurred. To clarify, a ‘user’ is defined as anybody that visits</a:t>
            </a:r>
            <a:r>
              <a:rPr lang="en-US" sz="1100" u="sng" dirty="0">
                <a:hlinkClick r:id="rId2"/>
              </a:rPr>
              <a:t>http://www.nooreshtech.co.in</a:t>
            </a:r>
            <a:r>
              <a:rPr lang="en-US" sz="1100" dirty="0"/>
              <a:t>, regardless of whether or not the have registered as a member of the website. ‘Site’ and the ‘community’ </a:t>
            </a:r>
            <a:r>
              <a:rPr lang="en-US" sz="1100" dirty="0" err="1"/>
              <a:t>and</a:t>
            </a:r>
            <a:r>
              <a:rPr lang="en-US" sz="1100" u="sng" dirty="0" err="1">
                <a:hlinkClick r:id="rId2"/>
              </a:rPr>
              <a:t>‘www.nooreshtech.co.in</a:t>
            </a:r>
            <a:r>
              <a:rPr lang="en-US" sz="1100" u="sng" dirty="0">
                <a:hlinkClick r:id="rId2"/>
              </a:rPr>
              <a:t>’</a:t>
            </a:r>
            <a:r>
              <a:rPr lang="en-US" sz="1100" dirty="0"/>
              <a:t> are used interchangeably and refer to the URL </a:t>
            </a:r>
            <a:r>
              <a:rPr lang="en-US" sz="1100" u="sng" dirty="0">
                <a:hlinkClick r:id="rId2"/>
              </a:rPr>
              <a:t>http://www.nooreshtech.co.in</a:t>
            </a:r>
            <a:r>
              <a:rPr lang="en-US" sz="1100" dirty="0">
                <a:hlinkClick r:id="rId2"/>
              </a:rPr>
              <a:t> </a:t>
            </a:r>
            <a:r>
              <a:rPr lang="en-US" sz="1100" dirty="0"/>
              <a:t>and all sub-domains. The administrators and owners of</a:t>
            </a:r>
            <a:r>
              <a:rPr lang="en-US" sz="1100" u="sng" dirty="0">
                <a:hlinkClick r:id="rId2"/>
              </a:rPr>
              <a:t>http://www.nooreshtech.co.in</a:t>
            </a:r>
            <a:r>
              <a:rPr lang="en-US" sz="1100" dirty="0"/>
              <a:t> do not guarantee the reliability or completeness of any information provided on our site or in any hyperlink appearing on our site. Any advice or information presented on the site has not been verified by </a:t>
            </a:r>
            <a:r>
              <a:rPr lang="en-US" sz="1100" u="sng" dirty="0">
                <a:hlinkClick r:id="rId2"/>
              </a:rPr>
              <a:t>http://www.nooreshtech.co.in</a:t>
            </a:r>
            <a:r>
              <a:rPr lang="en-US" sz="1100" dirty="0"/>
              <a:t> and does not represent the opinions of the same. Users of the site should not rely on the accuracy of any content on the site or assume any information they read on the site to be </a:t>
            </a:r>
            <a:r>
              <a:rPr lang="en-US" sz="1100" dirty="0" err="1"/>
              <a:t>factual.</a:t>
            </a:r>
            <a:r>
              <a:rPr lang="en-US" sz="1100" u="sng" dirty="0" err="1">
                <a:hlinkClick r:id="rId2"/>
              </a:rPr>
              <a:t>http</a:t>
            </a:r>
            <a:r>
              <a:rPr lang="en-US" sz="1100" u="sng" dirty="0">
                <a:hlinkClick r:id="rId2"/>
              </a:rPr>
              <a:t>://</a:t>
            </a:r>
            <a:r>
              <a:rPr lang="en-US" sz="1100" u="sng" dirty="0" err="1">
                <a:hlinkClick r:id="rId2"/>
              </a:rPr>
              <a:t>www.nooreshtech.co.in</a:t>
            </a:r>
            <a:r>
              <a:rPr lang="en-US" sz="1100" dirty="0"/>
              <a:t>, its administrators or owners will not be liable for any loss or damage caused by a user’s reliance on any information obtained from our site, or from a hyperlink found on our site. Members remain responsible for their own investments and should always conduct their own independent research before making independent investment decisions. If you choose to trade on the information, including but not limited to opinions or stock picks found on </a:t>
            </a:r>
            <a:r>
              <a:rPr lang="en-US" sz="1100" u="sng" dirty="0">
                <a:hlinkClick r:id="rId2"/>
              </a:rPr>
              <a:t>http://www.nooreshtech.co.in</a:t>
            </a:r>
            <a:r>
              <a:rPr lang="en-US" sz="1100" dirty="0"/>
              <a:t> or any hyperlinks found on the site, then you have made a conscious, willing, free and personal decision to do so, and </a:t>
            </a:r>
            <a:r>
              <a:rPr lang="en-US" sz="1100" u="sng" dirty="0">
                <a:hlinkClick r:id="rId2"/>
              </a:rPr>
              <a:t>http://www.nooreshtech.co.in</a:t>
            </a:r>
            <a:r>
              <a:rPr lang="en-US" sz="1100" dirty="0"/>
              <a:t> does not take any responsibility for this action</a:t>
            </a:r>
            <a:r>
              <a:rPr lang="en-US" sz="1100" dirty="0" smtClean="0"/>
              <a:t>.</a:t>
            </a:r>
          </a:p>
          <a:p>
            <a:pPr lvl="0"/>
            <a:r>
              <a:rPr lang="en-US" sz="1100" dirty="0" smtClean="0"/>
              <a:t>By using </a:t>
            </a:r>
            <a:r>
              <a:rPr lang="en-US" sz="1100" u="sng" dirty="0" smtClean="0">
                <a:hlinkClick r:id="rId2"/>
              </a:rPr>
              <a:t>http://www.nooreshtech.co.in</a:t>
            </a:r>
            <a:r>
              <a:rPr lang="en-US" sz="1100" dirty="0" smtClean="0"/>
              <a:t> you agree to be bound by the Terms and Conditions outlined below. If you don’t wish to be bound by the Terms and Conditions then do not complete this registration, and do not use</a:t>
            </a:r>
            <a:r>
              <a:rPr lang="en-US" sz="1100" u="sng" dirty="0" smtClean="0">
                <a:hlinkClick r:id="rId2"/>
              </a:rPr>
              <a:t>http://www.nooreshtech.co.in</a:t>
            </a:r>
            <a:r>
              <a:rPr lang="en-US" sz="1100" dirty="0" smtClean="0"/>
              <a:t> or any of its associated services.</a:t>
            </a:r>
            <a:br>
              <a:rPr lang="en-US" sz="1100" dirty="0" smtClean="0"/>
            </a:br>
            <a:r>
              <a:rPr lang="en-US" sz="1100" dirty="0" smtClean="0"/>
              <a:t>We (the administrators and owners of </a:t>
            </a:r>
            <a:r>
              <a:rPr lang="en-US" sz="1100" u="sng" dirty="0" smtClean="0">
                <a:hlinkClick r:id="rId2"/>
              </a:rPr>
              <a:t>http://www.nooreshtech.co.in</a:t>
            </a:r>
            <a:r>
              <a:rPr lang="en-US" sz="1100" dirty="0" smtClean="0"/>
              <a:t>) reserve the right to change these terms at any time, but will post a notice in advance on this website of any material changes. Following an update being posted, your continued use of </a:t>
            </a:r>
            <a:r>
              <a:rPr lang="en-US" sz="1100" u="sng" dirty="0" smtClean="0">
                <a:hlinkClick r:id="rId2"/>
              </a:rPr>
              <a:t>http://www.nooreshtech.co.in</a:t>
            </a:r>
            <a:r>
              <a:rPr lang="en-US" sz="1100" dirty="0" smtClean="0"/>
              <a:t>implies acceptance of the modified terms and conditions.</a:t>
            </a:r>
            <a:br>
              <a:rPr lang="en-US" sz="1100" dirty="0" smtClean="0"/>
            </a:br>
            <a:r>
              <a:rPr lang="en-US" sz="1100" dirty="0" smtClean="0"/>
              <a:t>All of the Content on</a:t>
            </a:r>
            <a:r>
              <a:rPr lang="en-US" sz="1100" u="sng" dirty="0" smtClean="0">
                <a:hlinkClick r:id="rId2"/>
              </a:rPr>
              <a:t>http://www.nooreshtech.co.in</a:t>
            </a:r>
            <a:r>
              <a:rPr lang="en-US" sz="1100" dirty="0" smtClean="0"/>
              <a:t> remains the property of</a:t>
            </a:r>
            <a:r>
              <a:rPr lang="en-US" sz="1100" u="sng" dirty="0" smtClean="0">
                <a:hlinkClick r:id="rId2"/>
              </a:rPr>
              <a:t>http://www.nooreshtech.co.in</a:t>
            </a:r>
            <a:r>
              <a:rPr lang="en-US" sz="1100" dirty="0" smtClean="0"/>
              <a:t>. By “Content” we mean any information or materials found on</a:t>
            </a:r>
            <a:r>
              <a:rPr lang="en-US" sz="1100" u="sng" dirty="0" smtClean="0">
                <a:hlinkClick r:id="rId2"/>
              </a:rPr>
              <a:t>http://www.nooreshtech.co.in</a:t>
            </a:r>
            <a:r>
              <a:rPr lang="en-US" sz="1100" dirty="0" smtClean="0"/>
              <a:t>. The harvesting of data from our site via automated means of any type, without the prior permission of </a:t>
            </a:r>
            <a:r>
              <a:rPr lang="en-US" sz="1100" u="sng" dirty="0" smtClean="0">
                <a:hlinkClick r:id="rId2"/>
              </a:rPr>
              <a:t>http://www.nooreshtech.co.in</a:t>
            </a:r>
            <a:r>
              <a:rPr lang="en-US" sz="1100" dirty="0" smtClean="0"/>
              <a:t> is forbidden, as is attempting to access our site by any means other than through the interfaces we provide for accessing the site.</a:t>
            </a:r>
          </a:p>
          <a:p>
            <a:pPr lvl="0"/>
            <a:endParaRPr lang="en-US" sz="1100" dirty="0"/>
          </a:p>
          <a:p>
            <a:endParaRPr lang="en-US" sz="16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Disclaimer</a:t>
            </a:r>
            <a:endParaRPr lang="en-US" dirty="0"/>
          </a:p>
        </p:txBody>
      </p:sp>
      <p:sp>
        <p:nvSpPr>
          <p:cNvPr id="4" name="TextBox 3"/>
          <p:cNvSpPr txBox="1"/>
          <p:nvPr/>
        </p:nvSpPr>
        <p:spPr>
          <a:xfrm>
            <a:off x="609600" y="1219200"/>
            <a:ext cx="7696200" cy="5447645"/>
          </a:xfrm>
          <a:prstGeom prst="rect">
            <a:avLst/>
          </a:prstGeom>
          <a:noFill/>
        </p:spPr>
        <p:txBody>
          <a:bodyPr wrap="square" rtlCol="0">
            <a:spAutoFit/>
          </a:bodyPr>
          <a:lstStyle/>
          <a:p>
            <a:pPr lvl="0"/>
            <a:r>
              <a:rPr lang="en-US" sz="1200" dirty="0"/>
              <a:t/>
            </a:r>
            <a:br>
              <a:rPr lang="en-US" sz="1200" dirty="0"/>
            </a:br>
            <a:r>
              <a:rPr lang="en-US" sz="1200" dirty="0"/>
              <a:t>You may make one copy of Content for your personal, non-commercial use as long as it is clearly labeled with “Intellectual Property of </a:t>
            </a:r>
            <a:r>
              <a:rPr lang="en-US" sz="1200" u="sng" dirty="0">
                <a:hlinkClick r:id="rId2"/>
              </a:rPr>
              <a:t>http://www.nooreshtech.co.in</a:t>
            </a:r>
            <a:r>
              <a:rPr lang="en-US" sz="1200" dirty="0"/>
              <a:t>. All rights reserved”. Any other copying, distribution, storing, or transmission of any kind, or any commercial use of our Content, is prohibited without </a:t>
            </a:r>
            <a:r>
              <a:rPr lang="en-US" sz="1200" u="sng" dirty="0">
                <a:hlinkClick r:id="rId2"/>
              </a:rPr>
              <a:t>http://www.nooreshtech.co.in</a:t>
            </a:r>
            <a:r>
              <a:rPr lang="en-US" sz="1200" dirty="0"/>
              <a:t> prior written permission. You may not republish, post, transmit or distribute Content to online bulletins or message boards, blogs, chat rooms, intranets or anywhere else without our consent.</a:t>
            </a:r>
            <a:br>
              <a:rPr lang="en-US" sz="1200" dirty="0"/>
            </a:br>
            <a:r>
              <a:rPr lang="en-US" sz="1200" dirty="0"/>
              <a:t>Notwithstanding the above, when you post Content, you do not surrender your copyright. You agree that </a:t>
            </a:r>
            <a:r>
              <a:rPr lang="en-US" sz="1200" u="sng" dirty="0">
                <a:hlinkClick r:id="rId2"/>
              </a:rPr>
              <a:t>http://www.nooreshtech.co.in</a:t>
            </a:r>
            <a:r>
              <a:rPr lang="en-US" sz="1200" dirty="0"/>
              <a:t> a has an unlimited and perpetual license to republish the Content. However, you retain the right to use your words, images and other copyrightable content however you wish.</a:t>
            </a:r>
            <a:br>
              <a:rPr lang="en-US" sz="1200" dirty="0"/>
            </a:br>
            <a:r>
              <a:rPr lang="en-US" sz="1200" dirty="0"/>
              <a:t>We will always endeavor to ensure any content you publish is presented in context, and we’ll credit you (under your user name) as the author. We won’t republish your content in advertising without notifying you in advance and will not publish content in advertising if you instruct us not to</a:t>
            </a:r>
            <a:r>
              <a:rPr lang="en-US" sz="1200" dirty="0" smtClean="0"/>
              <a:t>.</a:t>
            </a:r>
          </a:p>
          <a:p>
            <a:pPr lvl="0"/>
            <a:r>
              <a:rPr lang="en-US" sz="1050" dirty="0" smtClean="0"/>
              <a:t>As a member of </a:t>
            </a:r>
            <a:r>
              <a:rPr lang="en-US" sz="1050" u="sng" dirty="0" smtClean="0">
                <a:hlinkClick r:id="rId2"/>
              </a:rPr>
              <a:t>http://www.nooreshtech.co.in </a:t>
            </a:r>
            <a:r>
              <a:rPr lang="en-US" sz="1050" dirty="0" smtClean="0"/>
              <a:t>, you agree to behave honestly at all times and act for the benefit of the users of the site.</a:t>
            </a:r>
            <a:br>
              <a:rPr lang="en-US" sz="1050" dirty="0" smtClean="0"/>
            </a:br>
            <a:r>
              <a:rPr lang="en-US" sz="1050" dirty="0" smtClean="0"/>
              <a:t>You, as a user of </a:t>
            </a:r>
            <a:r>
              <a:rPr lang="en-US" sz="1050" u="sng" dirty="0" smtClean="0">
                <a:hlinkClick r:id="rId2"/>
              </a:rPr>
              <a:t>http://www.nooreshtech.co.in</a:t>
            </a:r>
            <a:r>
              <a:rPr lang="en-US" sz="1050" dirty="0" smtClean="0"/>
              <a:t> must not:</a:t>
            </a:r>
            <a:endParaRPr lang="en-US" sz="1200" dirty="0" smtClean="0"/>
          </a:p>
          <a:p>
            <a:pPr lvl="1"/>
            <a:r>
              <a:rPr lang="en-US" sz="1000" dirty="0" smtClean="0"/>
              <a:t>Post content that is not your own, or that is harmful, irrelevant, nonsensical, obscene, abusive, solicitous, fraudulent, or defamatory.</a:t>
            </a:r>
            <a:endParaRPr lang="en-US" sz="1100" dirty="0" smtClean="0"/>
          </a:p>
          <a:p>
            <a:pPr lvl="1"/>
            <a:r>
              <a:rPr lang="en-US" sz="1000" dirty="0" smtClean="0"/>
              <a:t>Misrepresent your true identity, motives and opinions</a:t>
            </a:r>
            <a:endParaRPr lang="en-US" sz="1100" dirty="0" smtClean="0"/>
          </a:p>
          <a:p>
            <a:pPr lvl="1"/>
            <a:r>
              <a:rPr lang="en-US" sz="1000" dirty="0" smtClean="0"/>
              <a:t>Take any action that places an unreasonable strain or disrupts the functioning of the site and its services</a:t>
            </a:r>
            <a:endParaRPr lang="en-US" sz="1100" dirty="0" smtClean="0"/>
          </a:p>
          <a:p>
            <a:pPr lvl="1"/>
            <a:r>
              <a:rPr lang="en-US" sz="1000" dirty="0" smtClean="0"/>
              <a:t>Copy the site’s content without prior permission from </a:t>
            </a:r>
            <a:r>
              <a:rPr lang="en-US" sz="1000" u="sng" dirty="0" smtClean="0">
                <a:hlinkClick r:id="rId2"/>
              </a:rPr>
              <a:t>http://www.nooreshtech.co.in</a:t>
            </a:r>
            <a:endParaRPr lang="en-US" sz="1100" dirty="0" smtClean="0"/>
          </a:p>
          <a:p>
            <a:pPr lvl="1"/>
            <a:r>
              <a:rPr lang="en-US" sz="1000" dirty="0" smtClean="0"/>
              <a:t>Violate another member’s privacy</a:t>
            </a:r>
            <a:endParaRPr lang="en-US" sz="1100" dirty="0" smtClean="0"/>
          </a:p>
          <a:p>
            <a:pPr lvl="1"/>
            <a:r>
              <a:rPr lang="en-US" sz="1000" dirty="0" smtClean="0"/>
              <a:t>Violate any laws or regulations while using our site</a:t>
            </a:r>
            <a:endParaRPr lang="en-US" sz="1100" dirty="0" smtClean="0"/>
          </a:p>
          <a:p>
            <a:pPr lvl="1"/>
            <a:r>
              <a:rPr lang="en-US" sz="1000" dirty="0" smtClean="0"/>
              <a:t>If you don’t abide by the Code of Conduct, we will cancel your membership of the site.</a:t>
            </a:r>
            <a:endParaRPr lang="en-US" sz="1100" dirty="0" smtClean="0"/>
          </a:p>
          <a:p>
            <a:pPr lvl="0"/>
            <a:r>
              <a:rPr lang="en-US" sz="1050" dirty="0" smtClean="0"/>
              <a:t> </a:t>
            </a:r>
            <a:endParaRPr lang="en-US" sz="1200" dirty="0" smtClean="0"/>
          </a:p>
          <a:p>
            <a:pPr lvl="0"/>
            <a:endParaRPr lang="en-US" sz="1600" dirty="0" smtClean="0"/>
          </a:p>
          <a:p>
            <a:pPr lvl="0"/>
            <a:endParaRPr lang="en-US" sz="1200" dirty="0" smtClean="0"/>
          </a:p>
          <a:p>
            <a:r>
              <a:rPr lang="en-US" sz="1200" dirty="0"/>
              <a:t> </a:t>
            </a:r>
          </a:p>
          <a:p>
            <a:pPr lvl="0"/>
            <a:endParaRPr lang="en-US" sz="1200" dirty="0"/>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1100" dirty="0" smtClean="0"/>
              <a:t>We collect information about who our members are and how they use our site in order to provide our members with the best experience possible. Sometimes we may use the information to notify you of products, services, specific content, or areas of our site that we think may interest you. You can choose whether or not to receive these notifications by altering your privacy settings at any time by contacting us at analyseindia@gmail.com</a:t>
            </a:r>
            <a:br>
              <a:rPr lang="en-US" sz="1100" dirty="0" smtClean="0"/>
            </a:br>
            <a:r>
              <a:rPr lang="en-US" sz="1100" dirty="0" smtClean="0"/>
              <a:t>Privacy whilst using the site</a:t>
            </a:r>
            <a:br>
              <a:rPr lang="en-US" sz="1100" dirty="0" smtClean="0"/>
            </a:br>
            <a:r>
              <a:rPr lang="en-US" sz="1100" dirty="0" smtClean="0"/>
              <a:t>When you post content onto our site, that information, along with your screen name, is visible to the public. Please remember that any information you disclose can be collected and used by others. Other members can respond to your posts at any time but will not know your external email address or other contact details (unless you have disclosed it).</a:t>
            </a:r>
            <a:r>
              <a:rPr lang="en-US" sz="1100" u="sng" dirty="0" smtClean="0">
                <a:hlinkClick r:id="rId2"/>
              </a:rPr>
              <a:t>http://www.nooreshtech.co.in</a:t>
            </a:r>
            <a:r>
              <a:rPr lang="en-US" sz="1100" dirty="0" smtClean="0"/>
              <a:t> cannot guarantee the security of any information you transmit to us, and you do so at your own risk. You are responsible for maintaining the secrecy of any password and/or account information. We will never ask you for your password in an unsolicited phone call or email. If you are using a computer to which others have access, such as one in a computer lab, Internet cafe, or public library, always remember to log out and close your browser window when leaving our site. If you follow links from our site to others, you should be aware that you are doing business with those other sites, which have their own privacy and data collection practices. </a:t>
            </a:r>
            <a:r>
              <a:rPr lang="en-US" sz="1100" u="sng" dirty="0" smtClean="0">
                <a:hlinkClick r:id="rId2"/>
              </a:rPr>
              <a:t>http://www.nooreshtech.co.in</a:t>
            </a:r>
            <a:r>
              <a:rPr lang="en-US" sz="1100" dirty="0" smtClean="0"/>
              <a:t> has no responsibility or liability for these sites.</a:t>
            </a:r>
            <a:endParaRPr lang="en-US" sz="1400" dirty="0" smtClean="0"/>
          </a:p>
          <a:p>
            <a:r>
              <a:rPr lang="en-US" sz="1100" dirty="0" smtClean="0"/>
              <a:t>Use of this site is subject to express </a:t>
            </a:r>
            <a:r>
              <a:rPr lang="en-US" sz="1100" u="sng" dirty="0" smtClean="0">
                <a:hlinkClick r:id="rId3"/>
              </a:rPr>
              <a:t>Terms &amp; Conditions</a:t>
            </a:r>
            <a:r>
              <a:rPr lang="en-US" sz="1100" dirty="0" smtClean="0"/>
              <a:t>, </a:t>
            </a:r>
            <a:r>
              <a:rPr lang="en-US" sz="1100" u="sng" dirty="0" smtClean="0">
                <a:hlinkClick r:id="rId3"/>
              </a:rPr>
              <a:t>Code of Conduct</a:t>
            </a:r>
            <a:r>
              <a:rPr lang="en-US" sz="1100" dirty="0" smtClean="0"/>
              <a:t>, </a:t>
            </a:r>
            <a:r>
              <a:rPr lang="en-US" sz="1100" u="sng" dirty="0" smtClean="0">
                <a:hlinkClick r:id="rId3"/>
              </a:rPr>
              <a:t>Privacy Policy</a:t>
            </a:r>
            <a:r>
              <a:rPr lang="en-US" sz="1100" dirty="0" smtClean="0"/>
              <a:t>, and </a:t>
            </a:r>
            <a:r>
              <a:rPr lang="en-US" sz="1100" u="sng" dirty="0" smtClean="0">
                <a:hlinkClick r:id="rId3"/>
              </a:rPr>
              <a:t>Disclaimer</a:t>
            </a:r>
            <a:r>
              <a:rPr lang="en-US" sz="1100" dirty="0" smtClean="0"/>
              <a:t>. By continuing past this page, you agree to abide by these terms. Any information provided on</a:t>
            </a:r>
            <a:r>
              <a:rPr lang="en-US" sz="1100" u="sng" dirty="0" smtClean="0">
                <a:hlinkClick r:id="rId2"/>
              </a:rPr>
              <a:t>http://www.nooreshtech.co.in</a:t>
            </a:r>
            <a:r>
              <a:rPr lang="en-US" sz="1100" dirty="0" smtClean="0"/>
              <a:t> should not be construed as research, trading picks or recommendations, or investment advice and is provided with no warrants as to its accuracy. Company names, products, services and branding cited herein may be trademarks or registered trademarks of their respective owners. The use of trademarks or service marks of another is not a representation that the other is affiliated with, sponsors, is sponsored by, endorses, or is endorsed by </a:t>
            </a:r>
            <a:r>
              <a:rPr lang="en-US" sz="1100" u="sng" dirty="0" smtClean="0">
                <a:hlinkClick r:id="rId2"/>
              </a:rPr>
              <a:t>http://www.nooreshtech.co.in</a:t>
            </a:r>
            <a:endParaRPr lang="en-US" sz="1600" dirty="0" smtClean="0"/>
          </a:p>
          <a:p>
            <a:endParaRPr lang="en-US" sz="1100" dirty="0"/>
          </a:p>
        </p:txBody>
      </p:sp>
      <p:sp>
        <p:nvSpPr>
          <p:cNvPr id="3" name="Title 2"/>
          <p:cNvSpPr>
            <a:spLocks noGrp="1"/>
          </p:cNvSpPr>
          <p:nvPr>
            <p:ph type="title"/>
          </p:nvPr>
        </p:nvSpPr>
        <p:spPr/>
        <p:txBody>
          <a:bodyPr/>
          <a:lstStyle/>
          <a:p>
            <a:r>
              <a:rPr lang="en-US" dirty="0" smtClean="0"/>
              <a:t>Disclaimer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Symmetrical Triangle seen on Sensex/Nifty/Bank Nifty and Global Indices. </a:t>
            </a:r>
            <a:r>
              <a:rPr lang="en-US" dirty="0" smtClean="0"/>
              <a:t/>
            </a:r>
            <a:br>
              <a:rPr lang="en-US" dirty="0" smtClean="0"/>
            </a:br>
            <a:endParaRPr lang="en-US" dirty="0"/>
          </a:p>
        </p:txBody>
      </p:sp>
      <p:pic>
        <p:nvPicPr>
          <p:cNvPr id="3" name="Picture 2" descr="Symmetrical Triangle.png"/>
          <p:cNvPicPr>
            <a:picLocks noChangeAspect="1"/>
          </p:cNvPicPr>
          <p:nvPr/>
        </p:nvPicPr>
        <p:blipFill>
          <a:blip r:embed="rId2"/>
          <a:stretch>
            <a:fillRect/>
          </a:stretch>
        </p:blipFill>
        <p:spPr>
          <a:xfrm>
            <a:off x="1752600" y="1371600"/>
            <a:ext cx="5447619" cy="28571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Content Placeholder 2"/>
          <p:cNvSpPr txBox="1">
            <a:spLocks/>
          </p:cNvSpPr>
          <p:nvPr/>
        </p:nvSpPr>
        <p:spPr>
          <a:xfrm>
            <a:off x="0" y="4571999"/>
            <a:ext cx="9144000" cy="1143001"/>
          </a:xfrm>
          <a:prstGeom prst="rect">
            <a:avLst/>
          </a:prstGeom>
        </p:spPr>
        <p:txBody>
          <a:bodyPr>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dirty="0" smtClean="0">
                <a:solidFill>
                  <a:schemeClr val="accent6">
                    <a:lumMod val="50000"/>
                  </a:schemeClr>
                </a:solidFill>
                <a:latin typeface="+mn-lt"/>
                <a:cs typeface="+mn-cs"/>
              </a:rPr>
              <a:t>Such a triangle formation leads to a huge move on breakout.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dirty="0" smtClean="0">
                <a:solidFill>
                  <a:schemeClr val="accent6">
                    <a:lumMod val="50000"/>
                  </a:schemeClr>
                </a:solidFill>
                <a:latin typeface="+mn-lt"/>
                <a:cs typeface="+mn-cs"/>
              </a:rPr>
              <a:t>Breakout is about to happen in many indices as all have completed 70% of the time in the triangle</a:t>
            </a:r>
            <a:r>
              <a:rPr lang="en-US" sz="2700" dirty="0" smtClean="0">
                <a:solidFill>
                  <a:schemeClr val="accent6">
                    <a:lumMod val="50000"/>
                  </a:schemeClr>
                </a:solidFill>
                <a:latin typeface="+mn-lt"/>
                <a:cs typeface="+mn-cs"/>
              </a:rPr>
              <a:t>. </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Sensex – Triangle on Daily chart</a:t>
            </a:r>
            <a:endParaRPr lang="en-US" dirty="0"/>
          </a:p>
        </p:txBody>
      </p:sp>
      <p:sp>
        <p:nvSpPr>
          <p:cNvPr id="13315" name="Content Placeholder 10"/>
          <p:cNvSpPr>
            <a:spLocks noGrp="1"/>
          </p:cNvSpPr>
          <p:nvPr>
            <p:ph sz="half" idx="2"/>
          </p:nvPr>
        </p:nvSpPr>
        <p:spPr>
          <a:xfrm>
            <a:off x="0" y="1285875"/>
            <a:ext cx="9144000" cy="4929188"/>
          </a:xfrm>
        </p:spPr>
        <p:txBody>
          <a:bodyPr/>
          <a:lstStyle/>
          <a:p>
            <a:endParaRPr lang="en-IN" smtClean="0"/>
          </a:p>
        </p:txBody>
      </p:sp>
      <p:pic>
        <p:nvPicPr>
          <p:cNvPr id="6" name="Picture 5" descr="Sensex.png"/>
          <p:cNvPicPr>
            <a:picLocks noChangeAspect="1"/>
          </p:cNvPicPr>
          <p:nvPr/>
        </p:nvPicPr>
        <p:blipFill>
          <a:blip r:embed="rId2"/>
          <a:stretch>
            <a:fillRect/>
          </a:stretch>
        </p:blipFill>
        <p:spPr>
          <a:xfrm>
            <a:off x="0" y="1362075"/>
            <a:ext cx="9144000" cy="4133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8" name="Straight Connector 7"/>
          <p:cNvCxnSpPr/>
          <p:nvPr/>
        </p:nvCxnSpPr>
        <p:spPr>
          <a:xfrm flipV="1">
            <a:off x="2209800" y="2514600"/>
            <a:ext cx="6629400" cy="25908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00600" y="1600200"/>
            <a:ext cx="3962400" cy="11430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05400" y="1676400"/>
            <a:ext cx="3048000" cy="1371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181600" y="2438400"/>
            <a:ext cx="3200400" cy="1371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696200" y="2895600"/>
            <a:ext cx="228600" cy="152400"/>
          </a:xfrm>
          <a:prstGeom prst="ellipse">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ounded Rectangular Callout 27"/>
          <p:cNvSpPr/>
          <p:nvPr/>
        </p:nvSpPr>
        <p:spPr>
          <a:xfrm>
            <a:off x="5334000" y="3886200"/>
            <a:ext cx="3048000" cy="1752600"/>
          </a:xfrm>
          <a:prstGeom prst="wedgeRoundRectCallout">
            <a:avLst>
              <a:gd name="adj1" fmla="val 51186"/>
              <a:gd name="adj2" fmla="val -113662"/>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Triangle Breakout above </a:t>
            </a:r>
          </a:p>
          <a:p>
            <a:pPr algn="ctr" fontAlgn="auto">
              <a:spcBef>
                <a:spcPts val="0"/>
              </a:spcBef>
              <a:spcAft>
                <a:spcPts val="0"/>
              </a:spcAft>
              <a:defRPr/>
            </a:pPr>
            <a:r>
              <a:rPr lang="en-US" dirty="0"/>
              <a:t>17550-17650. </a:t>
            </a:r>
          </a:p>
          <a:p>
            <a:pPr algn="ctr" fontAlgn="auto">
              <a:spcBef>
                <a:spcPts val="0"/>
              </a:spcBef>
              <a:spcAft>
                <a:spcPts val="0"/>
              </a:spcAft>
              <a:defRPr/>
            </a:pPr>
            <a:r>
              <a:rPr lang="en-US" dirty="0"/>
              <a:t>The contraction suggests it should be between August to October. </a:t>
            </a:r>
          </a:p>
        </p:txBody>
      </p:sp>
      <p:sp>
        <p:nvSpPr>
          <p:cNvPr id="29" name="Rounded Rectangular Callout 28"/>
          <p:cNvSpPr/>
          <p:nvPr/>
        </p:nvSpPr>
        <p:spPr>
          <a:xfrm>
            <a:off x="3505200" y="3200400"/>
            <a:ext cx="2438400" cy="533400"/>
          </a:xfrm>
          <a:prstGeom prst="wedgeRoundRectCallout">
            <a:avLst>
              <a:gd name="adj1" fmla="val 122628"/>
              <a:gd name="adj2" fmla="val -69807"/>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False Move/Double Bottom</a:t>
            </a:r>
          </a:p>
        </p:txBody>
      </p:sp>
      <p:pic>
        <p:nvPicPr>
          <p:cNvPr id="13324" name="Picture 11"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out)">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out)">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amond(out)">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amond(out)">
                                      <p:cBhvr>
                                        <p:cTn id="22" dur="2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additive="base">
                                        <p:cTn id="27" dur="2000" fill="hold"/>
                                        <p:tgtEl>
                                          <p:spTgt spid="28"/>
                                        </p:tgtEl>
                                        <p:attrNameLst>
                                          <p:attrName>ppt_x</p:attrName>
                                        </p:attrNameLst>
                                      </p:cBhvr>
                                      <p:tavLst>
                                        <p:tav tm="0">
                                          <p:val>
                                            <p:strVal val="#ppt_x"/>
                                          </p:val>
                                        </p:tav>
                                        <p:tav tm="100000">
                                          <p:val>
                                            <p:strVal val="#ppt_x"/>
                                          </p:val>
                                        </p:tav>
                                      </p:tavLst>
                                    </p:anim>
                                    <p:anim calcmode="lin" valueType="num">
                                      <p:cBhvr additive="base">
                                        <p:cTn id="28" dur="20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2000" fill="hold"/>
                                        <p:tgtEl>
                                          <p:spTgt spid="29"/>
                                        </p:tgtEl>
                                        <p:attrNameLst>
                                          <p:attrName>ppt_x</p:attrName>
                                        </p:attrNameLst>
                                      </p:cBhvr>
                                      <p:tavLst>
                                        <p:tav tm="0">
                                          <p:val>
                                            <p:strVal val="#ppt_x"/>
                                          </p:val>
                                        </p:tav>
                                        <p:tav tm="100000">
                                          <p:val>
                                            <p:strVal val="#ppt_x"/>
                                          </p:val>
                                        </p:tav>
                                      </p:tavLst>
                                    </p:anim>
                                    <p:anim calcmode="lin" valueType="num">
                                      <p:cBhvr additive="base">
                                        <p:cTn id="34" dur="20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Nifty – Triangle on Daily Charts </a:t>
            </a:r>
            <a:endParaRPr lang="en-US" dirty="0"/>
          </a:p>
        </p:txBody>
      </p:sp>
      <p:sp>
        <p:nvSpPr>
          <p:cNvPr id="14339" name="Content Placeholder 10"/>
          <p:cNvSpPr>
            <a:spLocks noGrp="1"/>
          </p:cNvSpPr>
          <p:nvPr>
            <p:ph sz="half" idx="2"/>
          </p:nvPr>
        </p:nvSpPr>
        <p:spPr>
          <a:xfrm>
            <a:off x="0" y="1285875"/>
            <a:ext cx="9144000" cy="4929188"/>
          </a:xfrm>
        </p:spPr>
        <p:txBody>
          <a:bodyPr/>
          <a:lstStyle/>
          <a:p>
            <a:endParaRPr lang="en-IN" smtClean="0"/>
          </a:p>
        </p:txBody>
      </p:sp>
      <p:pic>
        <p:nvPicPr>
          <p:cNvPr id="4" name="Picture 3" descr="nifty.png"/>
          <p:cNvPicPr>
            <a:picLocks noChangeAspect="1"/>
          </p:cNvPicPr>
          <p:nvPr/>
        </p:nvPicPr>
        <p:blipFill>
          <a:blip r:embed="rId2"/>
          <a:stretch>
            <a:fillRect/>
          </a:stretch>
        </p:blipFill>
        <p:spPr>
          <a:xfrm>
            <a:off x="0" y="1252538"/>
            <a:ext cx="9144000" cy="4352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5" name="Straight Connector 4"/>
          <p:cNvCxnSpPr/>
          <p:nvPr/>
        </p:nvCxnSpPr>
        <p:spPr>
          <a:xfrm flipV="1">
            <a:off x="1676400" y="2362200"/>
            <a:ext cx="7467600" cy="28956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029200" y="1524000"/>
            <a:ext cx="3810000" cy="11430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105400" y="1524000"/>
            <a:ext cx="3200400" cy="15240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181600" y="2362200"/>
            <a:ext cx="3200400" cy="13716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Rounded Rectangular Callout 8"/>
          <p:cNvSpPr/>
          <p:nvPr/>
        </p:nvSpPr>
        <p:spPr>
          <a:xfrm>
            <a:off x="5334000" y="3886200"/>
            <a:ext cx="3124200" cy="1752600"/>
          </a:xfrm>
          <a:prstGeom prst="wedgeRoundRectCallout">
            <a:avLst>
              <a:gd name="adj1" fmla="val 47334"/>
              <a:gd name="adj2" fmla="val -11656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Triangle Breakout above </a:t>
            </a:r>
          </a:p>
          <a:p>
            <a:pPr algn="ctr" fontAlgn="auto">
              <a:spcBef>
                <a:spcPts val="0"/>
              </a:spcBef>
              <a:spcAft>
                <a:spcPts val="0"/>
              </a:spcAft>
              <a:defRPr/>
            </a:pPr>
            <a:r>
              <a:rPr lang="en-US" dirty="0"/>
              <a:t>5350-5400.</a:t>
            </a:r>
          </a:p>
          <a:p>
            <a:pPr algn="ctr" fontAlgn="auto">
              <a:spcBef>
                <a:spcPts val="0"/>
              </a:spcBef>
              <a:spcAft>
                <a:spcPts val="0"/>
              </a:spcAft>
              <a:defRPr/>
            </a:pPr>
            <a:r>
              <a:rPr lang="en-US" dirty="0"/>
              <a:t>The contraction suggests it should be between August to October. </a:t>
            </a:r>
          </a:p>
        </p:txBody>
      </p:sp>
      <p:sp>
        <p:nvSpPr>
          <p:cNvPr id="10" name="Rounded Rectangular Callout 9"/>
          <p:cNvSpPr/>
          <p:nvPr/>
        </p:nvSpPr>
        <p:spPr>
          <a:xfrm>
            <a:off x="2895600" y="3352800"/>
            <a:ext cx="2667000" cy="533400"/>
          </a:xfrm>
          <a:prstGeom prst="wedgeRoundRectCallout">
            <a:avLst>
              <a:gd name="adj1" fmla="val 126704"/>
              <a:gd name="adj2" fmla="val -121941"/>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False Move/Double Bottom</a:t>
            </a:r>
          </a:p>
        </p:txBody>
      </p:sp>
      <p:sp>
        <p:nvSpPr>
          <p:cNvPr id="24" name="Oval 23"/>
          <p:cNvSpPr/>
          <p:nvPr/>
        </p:nvSpPr>
        <p:spPr>
          <a:xfrm>
            <a:off x="7696200" y="2819400"/>
            <a:ext cx="228600" cy="152400"/>
          </a:xfrm>
          <a:prstGeom prst="ellipse">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4348" name="Picture 11"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out)">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amond(out)">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out)">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2000" fill="hold"/>
                                        <p:tgtEl>
                                          <p:spTgt spid="9"/>
                                        </p:tgtEl>
                                        <p:attrNameLst>
                                          <p:attrName>ppt_x</p:attrName>
                                        </p:attrNameLst>
                                      </p:cBhvr>
                                      <p:tavLst>
                                        <p:tav tm="0">
                                          <p:val>
                                            <p:strVal val="#ppt_x"/>
                                          </p:val>
                                        </p:tav>
                                        <p:tav tm="100000">
                                          <p:val>
                                            <p:strVal val="#ppt_x"/>
                                          </p:val>
                                        </p:tav>
                                      </p:tavLst>
                                    </p:anim>
                                    <p:anim calcmode="lin" valueType="num">
                                      <p:cBhvr additive="base">
                                        <p:cTn id="28"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checkerboard(across)">
                                      <p:cBhvr>
                                        <p:cTn id="33" dur="5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2000" fill="hold"/>
                                        <p:tgtEl>
                                          <p:spTgt spid="10"/>
                                        </p:tgtEl>
                                        <p:attrNameLst>
                                          <p:attrName>ppt_x</p:attrName>
                                        </p:attrNameLst>
                                      </p:cBhvr>
                                      <p:tavLst>
                                        <p:tav tm="0">
                                          <p:val>
                                            <p:strVal val="#ppt_x"/>
                                          </p:val>
                                        </p:tav>
                                        <p:tav tm="100000">
                                          <p:val>
                                            <p:strVal val="#ppt_x"/>
                                          </p:val>
                                        </p:tav>
                                      </p:tavLst>
                                    </p:anim>
                                    <p:anim calcmode="lin" valueType="num">
                                      <p:cBhvr additive="base">
                                        <p:cTn id="39" dur="2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Bank Nifty – Breakout needs Momentum</a:t>
            </a:r>
            <a:endParaRPr lang="en-US" dirty="0"/>
          </a:p>
        </p:txBody>
      </p:sp>
      <p:sp>
        <p:nvSpPr>
          <p:cNvPr id="15363" name="Content Placeholder 11"/>
          <p:cNvSpPr>
            <a:spLocks noGrp="1"/>
          </p:cNvSpPr>
          <p:nvPr>
            <p:ph sz="half" idx="2"/>
          </p:nvPr>
        </p:nvSpPr>
        <p:spPr>
          <a:xfrm>
            <a:off x="0" y="1285875"/>
            <a:ext cx="9144000" cy="4929188"/>
          </a:xfrm>
        </p:spPr>
        <p:txBody>
          <a:bodyPr/>
          <a:lstStyle/>
          <a:p>
            <a:endParaRPr lang="en-IN" smtClean="0"/>
          </a:p>
        </p:txBody>
      </p:sp>
      <p:pic>
        <p:nvPicPr>
          <p:cNvPr id="4" name="Picture 3" descr="bankNifty.png"/>
          <p:cNvPicPr>
            <a:picLocks noChangeAspect="1"/>
          </p:cNvPicPr>
          <p:nvPr/>
        </p:nvPicPr>
        <p:blipFill>
          <a:blip r:embed="rId2"/>
          <a:stretch>
            <a:fillRect/>
          </a:stretch>
        </p:blipFill>
        <p:spPr>
          <a:xfrm>
            <a:off x="0" y="1252538"/>
            <a:ext cx="9144000" cy="43529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6" name="Straight Connector 5"/>
          <p:cNvCxnSpPr/>
          <p:nvPr/>
        </p:nvCxnSpPr>
        <p:spPr>
          <a:xfrm flipV="1">
            <a:off x="1752600" y="2819400"/>
            <a:ext cx="7010400" cy="23622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495800" y="1524000"/>
            <a:ext cx="4114800" cy="137160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19600" y="1447800"/>
            <a:ext cx="3505200" cy="18288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00600" y="2590800"/>
            <a:ext cx="2743200" cy="1295400"/>
          </a:xfrm>
          <a:prstGeom prst="line">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11" name="Rounded Rectangular Callout 10"/>
          <p:cNvSpPr/>
          <p:nvPr/>
        </p:nvSpPr>
        <p:spPr>
          <a:xfrm>
            <a:off x="4267200" y="4572000"/>
            <a:ext cx="3429000" cy="1828800"/>
          </a:xfrm>
          <a:prstGeom prst="wedgeRoundRectCallout">
            <a:avLst>
              <a:gd name="adj1" fmla="val 62481"/>
              <a:gd name="adj2" fmla="val -149020"/>
              <a:gd name="adj3" fmla="val 16667"/>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n-US" dirty="0"/>
              <a:t>First Attempt at breakout made. A move beyond 10900-11000 will give momentum. Range contracts suggest September to November. </a:t>
            </a:r>
          </a:p>
        </p:txBody>
      </p:sp>
      <p:cxnSp>
        <p:nvCxnSpPr>
          <p:cNvPr id="19" name="Straight Connector 18"/>
          <p:cNvCxnSpPr/>
          <p:nvPr/>
        </p:nvCxnSpPr>
        <p:spPr>
          <a:xfrm>
            <a:off x="5486400" y="2057400"/>
            <a:ext cx="3200400" cy="60960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6400800" y="2514600"/>
            <a:ext cx="2057400" cy="1143000"/>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pic>
        <p:nvPicPr>
          <p:cNvPr id="15372" name="Picture 12" descr="analyse india logo.jpg"/>
          <p:cNvPicPr>
            <a:picLocks noChangeAspect="1"/>
          </p:cNvPicPr>
          <p:nvPr/>
        </p:nvPicPr>
        <p:blipFill>
          <a:blip r:embed="rId3"/>
          <a:srcRect/>
          <a:stretch>
            <a:fillRect/>
          </a:stretch>
        </p:blipFill>
        <p:spPr bwMode="auto">
          <a:xfrm>
            <a:off x="7704138" y="5867400"/>
            <a:ext cx="1439862"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out)">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out)">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out)">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amond(out)">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2000" fill="hold"/>
                                        <p:tgtEl>
                                          <p:spTgt spid="11"/>
                                        </p:tgtEl>
                                        <p:attrNameLst>
                                          <p:attrName>ppt_x</p:attrName>
                                        </p:attrNameLst>
                                      </p:cBhvr>
                                      <p:tavLst>
                                        <p:tav tm="0">
                                          <p:val>
                                            <p:strVal val="#ppt_x"/>
                                          </p:val>
                                        </p:tav>
                                        <p:tav tm="100000">
                                          <p:val>
                                            <p:strVal val="#ppt_x"/>
                                          </p:val>
                                        </p:tav>
                                      </p:tavLst>
                                    </p:anim>
                                    <p:anim calcmode="lin" valueType="num">
                                      <p:cBhvr additive="base">
                                        <p:cTn id="28" dur="2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ntr" presetSubtype="32"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diamond(out)">
                                      <p:cBhvr>
                                        <p:cTn id="33" dur="2000"/>
                                        <p:tgtEl>
                                          <p:spTgt spid="19"/>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32" fill="hold" nodeType="click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diamond(out)">
                                      <p:cBhvr>
                                        <p:cTn id="38"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Concourse</Template>
  <TotalTime>1525</TotalTime>
  <Words>2116</Words>
  <Application>Microsoft Office PowerPoint</Application>
  <PresentationFormat>On-screen Show (4:3)</PresentationFormat>
  <Paragraphs>287</Paragraphs>
  <Slides>52</Slides>
  <Notes>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Concourse</vt:lpstr>
      <vt:lpstr>Indian Equity Markets – Forget The Past !</vt:lpstr>
      <vt:lpstr>What to Expect from this presentation… </vt:lpstr>
      <vt:lpstr>Nifty – Time spent at 4900-5350 </vt:lpstr>
      <vt:lpstr>The Past - Range Bound Nifty in last 2 years </vt:lpstr>
      <vt:lpstr>Nifty on a 5 year chart</vt:lpstr>
      <vt:lpstr>Symmetrical Triangle seen on Sensex/Nifty/Bank Nifty and Global Indices.  </vt:lpstr>
      <vt:lpstr>Sensex – Triangle on Daily chart</vt:lpstr>
      <vt:lpstr>Nifty – Triangle on Daily Charts </vt:lpstr>
      <vt:lpstr>Bank Nifty – Breakout needs Momentum</vt:lpstr>
      <vt:lpstr>CNX Defty – Double Bottoms at 61.8% retracement</vt:lpstr>
      <vt:lpstr>India Vix and Nifty Co-Relation -&gt; September 2010</vt:lpstr>
      <vt:lpstr>India Vix in 2011-2012</vt:lpstr>
      <vt:lpstr>RANGE BREAKOUT</vt:lpstr>
      <vt:lpstr>Nifty Volumes </vt:lpstr>
      <vt:lpstr>Falling Wedge Breakout </vt:lpstr>
      <vt:lpstr>GLOBAL INDICES – Trend Remains Positive</vt:lpstr>
      <vt:lpstr>Dow Jones – Daily Chart</vt:lpstr>
      <vt:lpstr>Dow Jones – Weekly Chart</vt:lpstr>
      <vt:lpstr>Dow Jones – Taking Bears for a Ride Upside?</vt:lpstr>
      <vt:lpstr>Bovespa – Setting for Short Term Breakout. </vt:lpstr>
      <vt:lpstr>CAC 40 – Symmetrical Triangle – Waiting to Breakout</vt:lpstr>
      <vt:lpstr>DAX –Trend remains positive but a new move above 7000 </vt:lpstr>
      <vt:lpstr>FTSE 100 – Range Bound</vt:lpstr>
      <vt:lpstr>Hang Seng – Forming a triangle similar to Nifty</vt:lpstr>
      <vt:lpstr>Nikkei – Range Bound Movement Continues.</vt:lpstr>
      <vt:lpstr>Shanghai – Symmetrical Triangle Breakdown Impact.</vt:lpstr>
      <vt:lpstr>Taiwan – Making a base- Quite far from Breakout. </vt:lpstr>
      <vt:lpstr>AXIS BANK – Triangle Formation. </vt:lpstr>
      <vt:lpstr>BPCL – Long Term Breakout being re-tested. </vt:lpstr>
      <vt:lpstr>BHEL – At 5-7 year lows. </vt:lpstr>
      <vt:lpstr>HCL TECH --- Future Leader of IT pack..</vt:lpstr>
      <vt:lpstr>HDFC Limited – Range Bound between 630-735. </vt:lpstr>
      <vt:lpstr>ICICI BANK – Breakout done, Buy on dips. </vt:lpstr>
      <vt:lpstr>IDFC – Another triangle waiting to breakout. </vt:lpstr>
      <vt:lpstr>Infosys – Nearing 61.8% retracement. </vt:lpstr>
      <vt:lpstr>Kotak Mahindra Bank – At retest of Breakout. </vt:lpstr>
      <vt:lpstr>Larsen &amp; Toubro – Momentum above 1450-1500. </vt:lpstr>
      <vt:lpstr>ONGC – Setting up for a Breakout. </vt:lpstr>
      <vt:lpstr>Reliance Inds – Falling Wedge Breakout</vt:lpstr>
      <vt:lpstr>SBI – Holding the support line. </vt:lpstr>
      <vt:lpstr>Tata Motors – Retesting Breakout Zones. </vt:lpstr>
      <vt:lpstr>Blast from Past </vt:lpstr>
      <vt:lpstr>Slide 43</vt:lpstr>
      <vt:lpstr>Slide 44</vt:lpstr>
      <vt:lpstr>Conclusion </vt:lpstr>
      <vt:lpstr>Knowns  </vt:lpstr>
      <vt:lpstr>Unknowns </vt:lpstr>
      <vt:lpstr>Feedback</vt:lpstr>
      <vt:lpstr>Team Analyse India </vt:lpstr>
      <vt:lpstr>Disclaimer </vt:lpstr>
      <vt:lpstr>Disclaimer</vt:lpstr>
      <vt:lpstr>Disclaimer</vt:lpstr>
    </vt:vector>
  </TitlesOfParts>
  <Company>M/s. 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Abc</dc:creator>
  <cp:lastModifiedBy>nooresh</cp:lastModifiedBy>
  <cp:revision>137</cp:revision>
  <dcterms:created xsi:type="dcterms:W3CDTF">2009-12-15T20:04:17Z</dcterms:created>
  <dcterms:modified xsi:type="dcterms:W3CDTF">2012-08-12T12:39:26Z</dcterms:modified>
</cp:coreProperties>
</file>